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5.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45" r:id="rId4"/>
    <p:sldMasterId id="2147483732" r:id="rId5"/>
    <p:sldMasterId id="2147483760" r:id="rId6"/>
    <p:sldMasterId id="2147483900" r:id="rId7"/>
    <p:sldMasterId id="2147483823" r:id="rId8"/>
    <p:sldMasterId id="2147483852" r:id="rId9"/>
  </p:sldMasterIdLst>
  <p:notesMasterIdLst>
    <p:notesMasterId r:id="rId46"/>
  </p:notesMasterIdLst>
  <p:handoutMasterIdLst>
    <p:handoutMasterId r:id="rId47"/>
  </p:handoutMasterIdLst>
  <p:sldIdLst>
    <p:sldId id="882" r:id="rId10"/>
    <p:sldId id="817" r:id="rId11"/>
    <p:sldId id="893" r:id="rId12"/>
    <p:sldId id="861" r:id="rId13"/>
    <p:sldId id="862" r:id="rId14"/>
    <p:sldId id="918" r:id="rId15"/>
    <p:sldId id="863" r:id="rId16"/>
    <p:sldId id="864" r:id="rId17"/>
    <p:sldId id="876" r:id="rId18"/>
    <p:sldId id="872" r:id="rId19"/>
    <p:sldId id="890" r:id="rId20"/>
    <p:sldId id="891" r:id="rId21"/>
    <p:sldId id="892" r:id="rId22"/>
    <p:sldId id="894" r:id="rId23"/>
    <p:sldId id="895" r:id="rId24"/>
    <p:sldId id="913" r:id="rId25"/>
    <p:sldId id="919" r:id="rId26"/>
    <p:sldId id="911" r:id="rId27"/>
    <p:sldId id="906" r:id="rId28"/>
    <p:sldId id="910" r:id="rId29"/>
    <p:sldId id="908" r:id="rId30"/>
    <p:sldId id="915" r:id="rId31"/>
    <p:sldId id="920" r:id="rId32"/>
    <p:sldId id="896" r:id="rId33"/>
    <p:sldId id="921" r:id="rId34"/>
    <p:sldId id="898" r:id="rId35"/>
    <p:sldId id="899" r:id="rId36"/>
    <p:sldId id="900" r:id="rId37"/>
    <p:sldId id="916" r:id="rId38"/>
    <p:sldId id="917" r:id="rId39"/>
    <p:sldId id="901" r:id="rId40"/>
    <p:sldId id="902" r:id="rId41"/>
    <p:sldId id="903" r:id="rId42"/>
    <p:sldId id="904" r:id="rId43"/>
    <p:sldId id="905" r:id="rId44"/>
    <p:sldId id="875" r:id="rId45"/>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Landing slide" id="{3CE1BA50-AA5A-417B-A979-6926DDF28110}">
          <p14:sldIdLst>
            <p14:sldId id="882"/>
            <p14:sldId id="817"/>
            <p14:sldId id="893"/>
            <p14:sldId id="861"/>
            <p14:sldId id="862"/>
            <p14:sldId id="918"/>
            <p14:sldId id="863"/>
            <p14:sldId id="864"/>
            <p14:sldId id="876"/>
            <p14:sldId id="872"/>
            <p14:sldId id="890"/>
            <p14:sldId id="891"/>
            <p14:sldId id="892"/>
            <p14:sldId id="894"/>
            <p14:sldId id="895"/>
            <p14:sldId id="913"/>
            <p14:sldId id="919"/>
            <p14:sldId id="911"/>
            <p14:sldId id="906"/>
            <p14:sldId id="910"/>
            <p14:sldId id="908"/>
            <p14:sldId id="915"/>
            <p14:sldId id="920"/>
            <p14:sldId id="896"/>
            <p14:sldId id="921"/>
            <p14:sldId id="898"/>
            <p14:sldId id="899"/>
            <p14:sldId id="900"/>
            <p14:sldId id="916"/>
            <p14:sldId id="917"/>
            <p14:sldId id="901"/>
            <p14:sldId id="902"/>
            <p14:sldId id="903"/>
            <p14:sldId id="904"/>
            <p14:sldId id="905"/>
            <p14:sldId id="87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34A0F59-0345-51CB-1DBB-8988D345ED0B}" name="Hartig, Seth" initials="HS" userId="Hartig, Seth" providerId="None"/>
  <p188:author id="{E66A9B6E-3029-7F24-AD27-207EB5BC37E1}" name="Park, Eunsong" initials="PE" userId="S::Eunsong.Park@ssa.gov::0f2d0ef8-a94f-478c-b152-4553e4730dd6" providerId="AD"/>
  <p188:author id="{E18D3BEF-77B4-0416-FFD6-DB8B0E572C8D}" name="Seth Hartig" initials="SH" userId="Seth Hartig" providerId="None"/>
  <p188:author id="{5B273DF4-A4EF-E26B-0CB2-4530B042BE25}" name="Dionne Mitchell" initials="djm" userId="Dionne Mitchell" providerId="None"/>
  <p188:author id="{CBC7E7FA-C6DE-1E38-27DD-834F23E4C9FB}" name="Hemmeter, Jeffrey" initials="HJ" userId="S::Jeffrey.Hemmeter@ssa.gov::e1ea92ca-d131-4912-bf45-1c0346047d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FM" initials="BFM" lastIdx="7" clrIdx="0">
    <p:extLst>
      <p:ext uri="{19B8F6BF-5375-455C-9EA6-DF929625EA0E}">
        <p15:presenceInfo xmlns:p15="http://schemas.microsoft.com/office/powerpoint/2012/main" userId="BFM" providerId="None"/>
      </p:ext>
    </p:extLst>
  </p:cmAuthor>
  <p:cmAuthor id="2" name="Author" initials="A" lastIdx="5" clrIdx="13"/>
  <p:cmAuthor id="3" name="Matos, Dalia" initials="MD" lastIdx="54" clrIdx="2">
    <p:extLst>
      <p:ext uri="{19B8F6BF-5375-455C-9EA6-DF929625EA0E}">
        <p15:presenceInfo xmlns:p15="http://schemas.microsoft.com/office/powerpoint/2012/main" userId="S-1-5-21-2587397230-3316739918-3431996274-470145" providerId="AD"/>
      </p:ext>
    </p:extLst>
  </p:cmAuthor>
  <p:cmAuthor id="4" name="Nivens, Douglas" initials="DN" lastIdx="9" clrIdx="3">
    <p:extLst>
      <p:ext uri="{19B8F6BF-5375-455C-9EA6-DF929625EA0E}">
        <p15:presenceInfo xmlns:p15="http://schemas.microsoft.com/office/powerpoint/2012/main" userId="Nivens, Douglas" providerId="None"/>
      </p:ext>
    </p:extLst>
  </p:cmAuthor>
  <p:cmAuthor id="5" name="Patrick, Maha" initials="MP" lastIdx="95" clrIdx="7">
    <p:extLst>
      <p:ext uri="{19B8F6BF-5375-455C-9EA6-DF929625EA0E}">
        <p15:presenceInfo xmlns:p15="http://schemas.microsoft.com/office/powerpoint/2012/main" userId="Patrick, Maha" providerId="None"/>
      </p:ext>
    </p:extLst>
  </p:cmAuthor>
  <p:cmAuthor id="6" name="Flick, Tiffany" initials="FT" lastIdx="5" clrIdx="5">
    <p:extLst>
      <p:ext uri="{19B8F6BF-5375-455C-9EA6-DF929625EA0E}">
        <p15:presenceInfo xmlns:p15="http://schemas.microsoft.com/office/powerpoint/2012/main" userId="S-1-5-21-2587397230-3316739918-3431996274-16083" providerId="AD"/>
      </p:ext>
    </p:extLst>
  </p:cmAuthor>
  <p:cmAuthor id="7" name="OB" initials="OB" lastIdx="120" clrIdx="6">
    <p:extLst>
      <p:ext uri="{19B8F6BF-5375-455C-9EA6-DF929625EA0E}">
        <p15:presenceInfo xmlns:p15="http://schemas.microsoft.com/office/powerpoint/2012/main" userId="OB" providerId="None"/>
      </p:ext>
    </p:extLst>
  </p:cmAuthor>
  <p:cmAuthor id="8" name="Poist, Chad" initials="PC" lastIdx="10" clrIdx="8">
    <p:extLst>
      <p:ext uri="{19B8F6BF-5375-455C-9EA6-DF929625EA0E}">
        <p15:presenceInfo xmlns:p15="http://schemas.microsoft.com/office/powerpoint/2012/main" userId="S-1-5-21-2587397230-3316739918-3431996274-83750" providerId="AD"/>
      </p:ext>
    </p:extLst>
  </p:cmAuthor>
  <p:cmAuthor id="9" name="Author" initials="Author" lastIdx="14" clrIdx="9">
    <p:extLst>
      <p:ext uri="{19B8F6BF-5375-455C-9EA6-DF929625EA0E}">
        <p15:presenceInfo xmlns:p15="http://schemas.microsoft.com/office/powerpoint/2012/main" userId="Author" providerId="None"/>
      </p:ext>
    </p:extLst>
  </p:cmAuthor>
  <p:cmAuthor id="10" name="LLV" initials="LLV" lastIdx="5" clrIdx="10">
    <p:extLst>
      <p:ext uri="{19B8F6BF-5375-455C-9EA6-DF929625EA0E}">
        <p15:presenceInfo xmlns:p15="http://schemas.microsoft.com/office/powerpoint/2012/main" userId="LLV" providerId="None"/>
      </p:ext>
    </p:extLst>
  </p:cmAuthor>
  <p:cmAuthor id="11" name="Wandishin, Jennifer" initials="WJ" lastIdx="27" clrIdx="11">
    <p:extLst>
      <p:ext uri="{19B8F6BF-5375-455C-9EA6-DF929625EA0E}">
        <p15:presenceInfo xmlns:p15="http://schemas.microsoft.com/office/powerpoint/2012/main" userId="Wandishin, Jennifer" providerId="None"/>
      </p:ext>
    </p:extLst>
  </p:cmAuthor>
  <p:cmAuthor id="12" name="Radvansky, Maria" initials="RM" lastIdx="30" clrIdx="12">
    <p:extLst>
      <p:ext uri="{19B8F6BF-5375-455C-9EA6-DF929625EA0E}">
        <p15:presenceInfo xmlns:p15="http://schemas.microsoft.com/office/powerpoint/2012/main" userId="S-1-5-21-2587397230-3316739918-3431996274-16007" providerId="AD"/>
      </p:ext>
    </p:extLst>
  </p:cmAuthor>
  <p:cmAuthor id="13" name="LW" initials="LW" lastIdx="39" clrIdx="14">
    <p:extLst>
      <p:ext uri="{19B8F6BF-5375-455C-9EA6-DF929625EA0E}">
        <p15:presenceInfo xmlns:p15="http://schemas.microsoft.com/office/powerpoint/2012/main" userId="LW" providerId="None"/>
      </p:ext>
    </p:extLst>
  </p:cmAuthor>
  <p:cmAuthor id="14" name="Kardian, Chad" initials="KC" lastIdx="1" clrIdx="15">
    <p:extLst>
      <p:ext uri="{19B8F6BF-5375-455C-9EA6-DF929625EA0E}">
        <p15:presenceInfo xmlns:p15="http://schemas.microsoft.com/office/powerpoint/2012/main" userId="S-1-5-21-2587397230-3316739918-3431996274-22071" providerId="AD"/>
      </p:ext>
    </p:extLst>
  </p:cmAuthor>
  <p:cmAuthor id="15" name="Bryan Cimorelli" initials="BC" lastIdx="3" clrIdx="16">
    <p:extLst>
      <p:ext uri="{19B8F6BF-5375-455C-9EA6-DF929625EA0E}">
        <p15:presenceInfo xmlns:p15="http://schemas.microsoft.com/office/powerpoint/2012/main" userId="Bryan Cimorelli" providerId="None"/>
      </p:ext>
    </p:extLst>
  </p:cmAuthor>
  <p:cmAuthor id="16" name="King, Laura" initials="KL" lastIdx="5" clrIdx="17">
    <p:extLst>
      <p:ext uri="{19B8F6BF-5375-455C-9EA6-DF929625EA0E}">
        <p15:presenceInfo xmlns:p15="http://schemas.microsoft.com/office/powerpoint/2012/main" userId="S::Laura.King@ssa.gov::c16f402f-b42e-4fb9-acde-fff557e55fbd" providerId="AD"/>
      </p:ext>
    </p:extLst>
  </p:cmAuthor>
  <p:cmAuthor id="17" name="Hemmeter, Jeffrey" initials="HJ" lastIdx="11" clrIdx="18">
    <p:extLst>
      <p:ext uri="{19B8F6BF-5375-455C-9EA6-DF929625EA0E}">
        <p15:presenceInfo xmlns:p15="http://schemas.microsoft.com/office/powerpoint/2012/main" userId="Hemmeter, Jeffrey" providerId="None"/>
      </p:ext>
    </p:extLst>
  </p:cmAuthor>
  <p:cmAuthor id="18" name="Cobb, Joyanne" initials="CJ" lastIdx="2" clrIdx="19">
    <p:extLst>
      <p:ext uri="{19B8F6BF-5375-455C-9EA6-DF929625EA0E}">
        <p15:presenceInfo xmlns:p15="http://schemas.microsoft.com/office/powerpoint/2012/main" userId="S::Joyanne.Cobb@ssa.gov::3e2b4c1a-8889-4541-9786-bd23960f75d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002060"/>
    <a:srgbClr val="004D86"/>
    <a:srgbClr val="F1F9F9"/>
    <a:srgbClr val="BBE0E3"/>
    <a:srgbClr val="0000FF"/>
    <a:srgbClr val="008000"/>
    <a:srgbClr val="D60093"/>
    <a:srgbClr val="8B2131"/>
    <a:srgbClr val="0D21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639" autoAdjust="0"/>
    <p:restoredTop sz="83794" autoAdjust="0"/>
  </p:normalViewPr>
  <p:slideViewPr>
    <p:cSldViewPr snapToGrid="0">
      <p:cViewPr varScale="1">
        <p:scale>
          <a:sx n="72" d="100"/>
          <a:sy n="72" d="100"/>
        </p:scale>
        <p:origin x="658" y="53"/>
      </p:cViewPr>
      <p:guideLst>
        <p:guide orient="horz" pos="2160"/>
        <p:guide pos="3840"/>
      </p:guideLst>
    </p:cSldViewPr>
  </p:slideViewPr>
  <p:outlineViewPr>
    <p:cViewPr>
      <p:scale>
        <a:sx n="33" d="100"/>
        <a:sy n="33" d="100"/>
      </p:scale>
      <p:origin x="0" y="-4862"/>
    </p:cViewPr>
  </p:outlineViewPr>
  <p:notesTextViewPr>
    <p:cViewPr>
      <p:scale>
        <a:sx n="150" d="100"/>
        <a:sy n="150" d="100"/>
      </p:scale>
      <p:origin x="0" y="0"/>
    </p:cViewPr>
  </p:notesTextViewPr>
  <p:sorterViewPr>
    <p:cViewPr varScale="1">
      <p:scale>
        <a:sx n="100" d="100"/>
        <a:sy n="100" d="100"/>
      </p:scale>
      <p:origin x="0" y="-2784"/>
    </p:cViewPr>
  </p:sorterViewPr>
  <p:notesViewPr>
    <p:cSldViewPr snapToGrid="0">
      <p:cViewPr varScale="1">
        <p:scale>
          <a:sx n="63" d="100"/>
          <a:sy n="63" d="100"/>
        </p:scale>
        <p:origin x="3101" y="43"/>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slide" Target="slides/slide3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3"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commentAuthors" Target="commentAuthors.xml"/><Relationship Id="rId8" Type="http://schemas.openxmlformats.org/officeDocument/2006/relationships/slideMaster" Target="slideMasters/slideMaster5.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CE45579B-EAEE-47AA-BC13-E281E779ED7A}" type="datetimeFigureOut">
              <a:rPr lang="en-US" smtClean="0"/>
              <a:t>6/30/2023</a:t>
            </a:fld>
            <a:endParaRPr lang="en-US" dirty="0"/>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endParaRPr lang="en-US" dirty="0"/>
          </a:p>
        </p:txBody>
      </p:sp>
    </p:spTree>
    <p:extLst>
      <p:ext uri="{BB962C8B-B14F-4D97-AF65-F5344CB8AC3E}">
        <p14:creationId xmlns:p14="http://schemas.microsoft.com/office/powerpoint/2010/main" val="9931275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9FBF13DC-6B30-4266-A167-39484A91A064}" type="datetimeFigureOut">
              <a:rPr lang="en-US" smtClean="0"/>
              <a:t>6/30/2023</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endParaRPr lang="en-US" dirty="0"/>
          </a:p>
        </p:txBody>
      </p:sp>
    </p:spTree>
    <p:extLst>
      <p:ext uri="{BB962C8B-B14F-4D97-AF65-F5344CB8AC3E}">
        <p14:creationId xmlns:p14="http://schemas.microsoft.com/office/powerpoint/2010/main" val="398406515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2750" y="612775"/>
            <a:ext cx="6202363" cy="3489325"/>
          </a:xfrm>
        </p:spPr>
      </p:sp>
      <p:sp>
        <p:nvSpPr>
          <p:cNvPr id="3" name="Notes Placeholder 2"/>
          <p:cNvSpPr>
            <a:spLocks noGrp="1"/>
          </p:cNvSpPr>
          <p:nvPr>
            <p:ph type="body" idx="1"/>
          </p:nvPr>
        </p:nvSpPr>
        <p:spPr/>
        <p:txBody>
          <a:bodyPr/>
          <a:lstStyle/>
          <a:p>
            <a:pPr marL="171667" indent="-171667">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81679B6-4790-4476-8132-91D476E9AEF4}" type="slidenum">
              <a:rPr lang="en-US" smtClean="0">
                <a:solidFill>
                  <a:prstClr val="black"/>
                </a:solidFill>
                <a:latin typeface="Arial" panose="020B0604020202020204" pitchFamily="34" charset="0"/>
                <a:cs typeface="Arial" panose="020B0604020202020204" pitchFamily="34" charset="0"/>
              </a:rPr>
              <a:pPr/>
              <a:t>2</a:t>
            </a:fld>
            <a:endParaRPr lang="en-US"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0445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9802710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682631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252311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002053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7254002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7735551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8727908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2499543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9718631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971863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6020452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6900676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7242037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1244022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8552662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426131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6683276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5167072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9170269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2306638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algn="l"/>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70914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9662630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0512319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5641182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7789626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1975166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738951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65814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9691913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654151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287950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3749074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2921773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731838"/>
            <a:ext cx="6191250" cy="3482975"/>
          </a:xfrm>
        </p:spPr>
      </p:sp>
      <p:sp>
        <p:nvSpPr>
          <p:cNvPr id="3" name="Notes Placeholder 2"/>
          <p:cNvSpPr>
            <a:spLocks noGrp="1"/>
          </p:cNvSpPr>
          <p:nvPr>
            <p:ph type="body" idx="1"/>
          </p:nvPr>
        </p:nvSpPr>
        <p:spPr>
          <a:xfrm>
            <a:off x="82550" y="4435349"/>
            <a:ext cx="6858000" cy="4873752"/>
          </a:xfrm>
        </p:spPr>
        <p:txBody>
          <a:bodyPr/>
          <a:lstStyle/>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ED3E61-BD52-4294-A472-B90B4F088F4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Date Placeholder 3"/>
          <p:cNvSpPr>
            <a:spLocks noGrp="1"/>
          </p:cNvSpPr>
          <p:nvPr>
            <p:ph type="dt" idx="1"/>
          </p:nvPr>
        </p:nvSpPr>
        <p:spPr>
          <a:xfrm>
            <a:off x="3978132" y="0"/>
            <a:ext cx="3043343" cy="467072"/>
          </a:xfrm>
        </p:spPr>
        <p:txBody>
          <a:bodyPr/>
          <a:lstStyle/>
          <a:p>
            <a:pPr marL="0" marR="0" lvl="0" indent="0" algn="r" defTabSz="914025" rtl="0" eaLnBrk="1" fontAlgn="base" latinLnBrk="0" hangingPunct="1">
              <a:lnSpc>
                <a:spcPct val="100000"/>
              </a:lnSpc>
              <a:spcBef>
                <a:spcPct val="0"/>
              </a:spcBef>
              <a:spcAft>
                <a:spcPct val="0"/>
              </a:spcAft>
              <a:buClrTx/>
              <a:buSzTx/>
              <a:buFontTx/>
              <a:buNone/>
              <a:tabLst/>
              <a:defRPr/>
            </a:pPr>
            <a:fld id="{B3554BA2-9F1C-446B-9956-33532667F93E}" type="datetime1">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025" rtl="0" eaLnBrk="1" fontAlgn="base" latinLnBrk="0" hangingPunct="1">
                <a:lnSpc>
                  <a:spcPct val="100000"/>
                </a:lnSpc>
                <a:spcBef>
                  <a:spcPct val="0"/>
                </a:spcBef>
                <a:spcAft>
                  <a:spcPct val="0"/>
                </a:spcAft>
                <a:buClrTx/>
                <a:buSzTx/>
                <a:buFontTx/>
                <a:buNone/>
                <a:tabLst/>
                <a:defRPr/>
              </a:pPr>
              <a:t>6/30/2023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011031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3789334"/>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3012062"/>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0365170"/>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8337732"/>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136410609"/>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3359525544"/>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523891847"/>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3812870797"/>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1476126631"/>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3493923670"/>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910597437"/>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403546"/>
      </p:ext>
    </p:extLst>
  </p:cSld>
  <p:clrMapOvr>
    <a:masterClrMapping/>
  </p:clrMapOvr>
  <p:transition spd="med">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601211002"/>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740803596"/>
      </p:ext>
    </p:extLst>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786814012"/>
      </p:ext>
    </p:extLst>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92681089"/>
      </p:ext>
    </p:extLst>
  </p:cSld>
  <p:clrMapOvr>
    <a:masterClrMapping/>
  </p:clrMapOvr>
  <p:transition spd="med">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150171549"/>
      </p:ext>
    </p:extLst>
  </p:cSld>
  <p:clrMapOvr>
    <a:masterClrMapping/>
  </p:clrMapOvr>
  <p:transition spd="med">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5"/>
          <p:cNvSpPr>
            <a:spLocks noGrp="1"/>
          </p:cNvSpPr>
          <p:nvPr>
            <p:ph type="sldNum" sz="quarter" idx="4"/>
          </p:nvPr>
        </p:nvSpPr>
        <p:spPr>
          <a:xfrm>
            <a:off x="11707906" y="6633882"/>
            <a:ext cx="484094" cy="224118"/>
          </a:xfrm>
          <a:prstGeom prst="rect">
            <a:avLst/>
          </a:prstGeom>
        </p:spPr>
        <p:txBody>
          <a:bodyPr vert="horz" lIns="91440" tIns="45720" rIns="91440" bIns="45720" rtlCol="0" anchor="ctr"/>
          <a:lstStyle>
            <a:lvl1pPr algn="r">
              <a:defRPr sz="1000">
                <a:solidFill>
                  <a:schemeClr val="tx1"/>
                </a:solidFill>
                <a:latin typeface="Arial" panose="020B0604020202020204" pitchFamily="34" charset="0"/>
                <a:cs typeface="Arial" panose="020B0604020202020204" pitchFamily="34" charset="0"/>
              </a:defRPr>
            </a:lvl1pPr>
          </a:lstStyle>
          <a:p>
            <a:fld id="{261118A4-7D2B-4F12-941A-3B611F0E35CE}" type="slidenum">
              <a:rPr lang="en-US" smtClean="0"/>
              <a:pPr/>
              <a:t>‹#›</a:t>
            </a:fld>
            <a:endParaRPr lang="en-US" dirty="0"/>
          </a:p>
        </p:txBody>
      </p:sp>
    </p:spTree>
    <p:extLst>
      <p:ext uri="{BB962C8B-B14F-4D97-AF65-F5344CB8AC3E}">
        <p14:creationId xmlns:p14="http://schemas.microsoft.com/office/powerpoint/2010/main" val="1993935565"/>
      </p:ext>
    </p:extLst>
  </p:cSld>
  <p:clrMapOvr>
    <a:masterClrMapping/>
  </p:clrMapOvr>
  <p:transition spd="med">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609600" y="6245225"/>
            <a:ext cx="2844800" cy="476250"/>
          </a:xfrm>
          <a:prstGeom prst="rect">
            <a:avLst/>
          </a:prstGeom>
        </p:spPr>
        <p:txBody>
          <a:bodyPr/>
          <a:lstStyle>
            <a:lvl1pPr>
              <a:defRPr/>
            </a:lvl1pPr>
          </a:lstStyle>
          <a:p>
            <a:pPr>
              <a:defRPr/>
            </a:pPr>
            <a:endParaRPr lang="en-US" dirty="0">
              <a:solidFill>
                <a:srgbClr val="696464"/>
              </a:solidFill>
            </a:endParaRPr>
          </a:p>
        </p:txBody>
      </p:sp>
      <p:sp>
        <p:nvSpPr>
          <p:cNvPr id="4" name="Footer Placeholder 3"/>
          <p:cNvSpPr>
            <a:spLocks noGrp="1"/>
          </p:cNvSpPr>
          <p:nvPr>
            <p:ph type="ftr" sz="quarter" idx="11"/>
          </p:nvPr>
        </p:nvSpPr>
        <p:spPr>
          <a:xfrm>
            <a:off x="4165600" y="6245225"/>
            <a:ext cx="3860800" cy="476250"/>
          </a:xfrm>
        </p:spPr>
        <p:txBody>
          <a:bodyPr/>
          <a:lstStyle>
            <a:lvl1pPr>
              <a:defRPr/>
            </a:lvl1pPr>
          </a:lstStyle>
          <a:p>
            <a:pPr>
              <a:defRPr/>
            </a:pPr>
            <a:endParaRPr lang="en-US" dirty="0">
              <a:solidFill>
                <a:srgbClr val="696464"/>
              </a:solidFill>
            </a:endParaRPr>
          </a:p>
        </p:txBody>
      </p:sp>
    </p:spTree>
    <p:extLst>
      <p:ext uri="{BB962C8B-B14F-4D97-AF65-F5344CB8AC3E}">
        <p14:creationId xmlns:p14="http://schemas.microsoft.com/office/powerpoint/2010/main" val="1597006624"/>
      </p:ext>
    </p:extLst>
  </p:cSld>
  <p:clrMapOvr>
    <a:masterClrMapping/>
  </p:clrMapOvr>
  <p:transition spd="med">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6629400"/>
            <a:ext cx="12192000" cy="228600"/>
          </a:xfrm>
          <a:prstGeom prst="rect">
            <a:avLst/>
          </a:prstGeom>
          <a:solidFill>
            <a:srgbClr val="002A5C"/>
          </a:solidFill>
          <a:ln w="9525">
            <a:noFill/>
            <a:miter lim="800000"/>
            <a:headEnd/>
            <a:tailEnd/>
          </a:ln>
          <a:effectLst/>
        </p:spPr>
        <p:txBody>
          <a:bodyPr wrap="none" anchor="ctr"/>
          <a:lstStyle/>
          <a:p>
            <a:pPr>
              <a:defRPr/>
            </a:pPr>
            <a:endParaRPr lang="en-US" dirty="0">
              <a:solidFill>
                <a:schemeClr val="bg1"/>
              </a:solidFill>
              <a:cs typeface="+mn-cs"/>
            </a:endParaRPr>
          </a:p>
        </p:txBody>
      </p:sp>
      <p:sp>
        <p:nvSpPr>
          <p:cNvPr id="5" name="Rectangle 7"/>
          <p:cNvSpPr>
            <a:spLocks noChangeArrowheads="1"/>
          </p:cNvSpPr>
          <p:nvPr/>
        </p:nvSpPr>
        <p:spPr bwMode="auto">
          <a:xfrm>
            <a:off x="101600" y="6324600"/>
            <a:ext cx="8940800" cy="533400"/>
          </a:xfrm>
          <a:prstGeom prst="rect">
            <a:avLst/>
          </a:prstGeom>
          <a:noFill/>
          <a:ln w="9525">
            <a:noFill/>
            <a:miter lim="800000"/>
            <a:headEnd/>
            <a:tailEnd/>
          </a:ln>
          <a:effectLst/>
        </p:spPr>
        <p:txBody>
          <a:bodyPr bIns="9144" anchor="b"/>
          <a:lstStyle/>
          <a:p>
            <a:pPr>
              <a:defRPr/>
            </a:pPr>
            <a:endParaRPr lang="en-US" sz="1300" b="1" dirty="0">
              <a:solidFill>
                <a:schemeClr val="bg1"/>
              </a:solidFill>
            </a:endParaRPr>
          </a:p>
        </p:txBody>
      </p:sp>
      <p:sp>
        <p:nvSpPr>
          <p:cNvPr id="4098" name="Rectangle 2"/>
          <p:cNvSpPr>
            <a:spLocks noGrp="1" noChangeArrowheads="1"/>
          </p:cNvSpPr>
          <p:nvPr>
            <p:ph type="ctrTitle"/>
          </p:nvPr>
        </p:nvSpPr>
        <p:spPr>
          <a:xfrm>
            <a:off x="914400" y="2130427"/>
            <a:ext cx="10363200" cy="1470025"/>
          </a:xfrm>
        </p:spPr>
        <p:txBody>
          <a:bodyPr/>
          <a:lstStyle>
            <a:lvl1pPr algn="ctr">
              <a:defRPr/>
            </a:lvl1pPr>
          </a:lstStyle>
          <a:p>
            <a:r>
              <a:rPr lang="en-US"/>
              <a:t>Click to edit Master title style</a:t>
            </a:r>
          </a:p>
        </p:txBody>
      </p:sp>
      <p:sp>
        <p:nvSpPr>
          <p:cNvPr id="4099" name="Rectangle 3"/>
          <p:cNvSpPr>
            <a:spLocks noGrp="1" noChangeArrowheads="1"/>
          </p:cNvSpPr>
          <p:nvPr>
            <p:ph type="subTitle" idx="1"/>
          </p:nvPr>
        </p:nvSpPr>
        <p:spPr>
          <a:xfrm>
            <a:off x="1828800" y="3886200"/>
            <a:ext cx="8534400" cy="1752600"/>
          </a:xfrm>
        </p:spPr>
        <p:txBody>
          <a:bodyPr/>
          <a:lstStyle>
            <a:lvl1pPr marL="0" indent="0" algn="ctr">
              <a:buFontTx/>
              <a:buNone/>
              <a:defRPr>
                <a:solidFill>
                  <a:srgbClr val="002A5C"/>
                </a:solidFill>
                <a:effectLst>
                  <a:outerShdw blurRad="38100" dist="38100" dir="2700000" algn="tl">
                    <a:srgbClr val="C0C0C0"/>
                  </a:outerShdw>
                </a:effectLst>
              </a:defRPr>
            </a:lvl1pPr>
          </a:lstStyle>
          <a:p>
            <a:r>
              <a:rPr lang="en-US" dirty="0"/>
              <a:t>Click to edit Master subtitle style</a:t>
            </a:r>
          </a:p>
        </p:txBody>
      </p:sp>
    </p:spTree>
    <p:extLst>
      <p:ext uri="{BB962C8B-B14F-4D97-AF65-F5344CB8AC3E}">
        <p14:creationId xmlns:p14="http://schemas.microsoft.com/office/powerpoint/2010/main" val="131426699"/>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 y="228600"/>
            <a:ext cx="10972800" cy="563562"/>
          </a:xfrm>
        </p:spPr>
        <p:txBody>
          <a:bodyPr/>
          <a:lstStyle>
            <a:lvl1pPr>
              <a:defRPr>
                <a:effectLst/>
              </a:defRPr>
            </a:lvl1pPr>
          </a:lstStyle>
          <a:p>
            <a:r>
              <a:rPr lang="en-US" dirty="0"/>
              <a:t>Click to edit Master title style</a:t>
            </a:r>
          </a:p>
        </p:txBody>
      </p:sp>
      <p:sp>
        <p:nvSpPr>
          <p:cNvPr id="3" name="Content Placeholder 2"/>
          <p:cNvSpPr>
            <a:spLocks noGrp="1"/>
          </p:cNvSpPr>
          <p:nvPr>
            <p:ph idx="1"/>
          </p:nvPr>
        </p:nvSpPr>
        <p:spPr>
          <a:xfrm>
            <a:off x="203200" y="1143001"/>
            <a:ext cx="10972800" cy="49831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3667678733"/>
      </p:ext>
    </p:extLst>
  </p:cSld>
  <p:clrMapOvr>
    <a:masterClrMapping/>
  </p:clrMapOvr>
  <p:transition spd="med">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5"/>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15555782"/>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9239946"/>
      </p:ext>
    </p:extLst>
  </p:cSld>
  <p:clrMapOvr>
    <a:masterClrMapping/>
  </p:clrMapOvr>
  <p:transition spd="med">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A5C"/>
                </a:solidFill>
              </a:defRPr>
            </a:lvl1pPr>
          </a:lstStyle>
          <a:p>
            <a:r>
              <a:rPr lang="en-US" dirty="0"/>
              <a:t>Click to edit Master title style</a:t>
            </a:r>
          </a:p>
        </p:txBody>
      </p:sp>
      <p:sp>
        <p:nvSpPr>
          <p:cNvPr id="3" name="Content Placeholder 2"/>
          <p:cNvSpPr>
            <a:spLocks noGrp="1"/>
          </p:cNvSpPr>
          <p:nvPr>
            <p:ph sz="half" idx="1"/>
          </p:nvPr>
        </p:nvSpPr>
        <p:spPr>
          <a:xfrm>
            <a:off x="609600" y="1143002"/>
            <a:ext cx="53848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143002"/>
            <a:ext cx="53848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2569981473"/>
      </p:ext>
    </p:extLst>
  </p:cSld>
  <p:clrMapOvr>
    <a:masterClrMapping/>
  </p:clrMapOvr>
  <p:transition spd="med">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2"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2"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1302655062"/>
      </p:ext>
    </p:extLst>
  </p:cSld>
  <p:clrMapOvr>
    <a:masterClrMapping/>
  </p:clrMapOvr>
  <p:transition spd="med">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3456420583"/>
      </p:ext>
    </p:extLst>
  </p:cSld>
  <p:clrMapOvr>
    <a:masterClrMapping/>
  </p:clrMapOvr>
  <p:transition spd="med">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530224196"/>
      </p:ext>
    </p:extLst>
  </p:cSld>
  <p:clrMapOvr>
    <a:masterClrMapping/>
  </p:clrMapOvr>
  <p:transition spd="med">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2"/>
            <a:ext cx="681566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2251112039"/>
      </p:ext>
    </p:extLst>
  </p:cSld>
  <p:clrMapOvr>
    <a:masterClrMapping/>
  </p:clrMapOvr>
  <p:transition spd="med">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9"/>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2682347276"/>
      </p:ext>
    </p:extLst>
  </p:cSld>
  <p:clrMapOvr>
    <a:masterClrMapping/>
  </p:clrMapOvr>
  <p:transition spd="med">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3458950450"/>
      </p:ext>
    </p:extLst>
  </p:cSld>
  <p:clrMapOvr>
    <a:masterClrMapping/>
  </p:clrMapOvr>
  <p:transition spd="med">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4010589711"/>
      </p:ext>
    </p:extLst>
  </p:cSld>
  <p:clrMapOvr>
    <a:masterClrMapping/>
  </p:clrMapOvr>
  <p:transition spd="med">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328543126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262945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368844"/>
      </p:ext>
    </p:extLst>
  </p:cSld>
  <p:clrMapOvr>
    <a:masterClrMapping/>
  </p:clrMapOvr>
  <p:transition spd="med">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90474621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83739060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18757686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30426247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173564532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41296113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59661346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10652082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9A2A1A-6A10-4DB9-A642-261F5A3356AC}" type="datetimeFigureOut">
              <a:rPr lang="en-US" smtClean="0"/>
              <a:t>6/30/2023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63A42-B0DB-4A5A-B91D-E532561E9CF6}" type="slidenum">
              <a:rPr lang="en-US" smtClean="0"/>
              <a:t>‹#›</a:t>
            </a:fld>
            <a:endParaRPr lang="en-US" dirty="0"/>
          </a:p>
        </p:txBody>
      </p:sp>
    </p:spTree>
    <p:extLst>
      <p:ext uri="{BB962C8B-B14F-4D97-AF65-F5344CB8AC3E}">
        <p14:creationId xmlns:p14="http://schemas.microsoft.com/office/powerpoint/2010/main" val="104661748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6629400"/>
            <a:ext cx="12192000" cy="228600"/>
          </a:xfrm>
          <a:prstGeom prst="rect">
            <a:avLst/>
          </a:prstGeom>
          <a:solidFill>
            <a:srgbClr val="002A5C"/>
          </a:solidFill>
          <a:ln w="9525">
            <a:noFill/>
            <a:miter lim="800000"/>
            <a:headEnd/>
            <a:tailEnd/>
          </a:ln>
          <a:effectLst/>
        </p:spPr>
        <p:txBody>
          <a:bodyPr wrap="none" anchor="ctr"/>
          <a:lstStyle/>
          <a:p>
            <a:pPr>
              <a:defRPr/>
            </a:pPr>
            <a:endParaRPr lang="en-US" dirty="0">
              <a:solidFill>
                <a:schemeClr val="bg1"/>
              </a:solidFill>
              <a:cs typeface="+mn-cs"/>
            </a:endParaRPr>
          </a:p>
        </p:txBody>
      </p:sp>
      <p:sp>
        <p:nvSpPr>
          <p:cNvPr id="5" name="Rectangle 7"/>
          <p:cNvSpPr>
            <a:spLocks noChangeArrowheads="1"/>
          </p:cNvSpPr>
          <p:nvPr/>
        </p:nvSpPr>
        <p:spPr bwMode="auto">
          <a:xfrm>
            <a:off x="101600" y="6324600"/>
            <a:ext cx="8940800" cy="533400"/>
          </a:xfrm>
          <a:prstGeom prst="rect">
            <a:avLst/>
          </a:prstGeom>
          <a:noFill/>
          <a:ln w="9525">
            <a:noFill/>
            <a:miter lim="800000"/>
            <a:headEnd/>
            <a:tailEnd/>
          </a:ln>
          <a:effectLst/>
        </p:spPr>
        <p:txBody>
          <a:bodyPr bIns="9144" anchor="b"/>
          <a:lstStyle/>
          <a:p>
            <a:pPr>
              <a:defRPr/>
            </a:pPr>
            <a:endParaRPr lang="en-US" sz="1300" b="1" dirty="0">
              <a:solidFill>
                <a:schemeClr val="bg1"/>
              </a:solidFill>
            </a:endParaRPr>
          </a:p>
        </p:txBody>
      </p:sp>
      <p:sp>
        <p:nvSpPr>
          <p:cNvPr id="4098" name="Rectangle 2"/>
          <p:cNvSpPr>
            <a:spLocks noGrp="1" noChangeArrowheads="1"/>
          </p:cNvSpPr>
          <p:nvPr>
            <p:ph type="ctrTitle"/>
          </p:nvPr>
        </p:nvSpPr>
        <p:spPr>
          <a:xfrm>
            <a:off x="914400" y="2130427"/>
            <a:ext cx="10363200" cy="1470025"/>
          </a:xfrm>
        </p:spPr>
        <p:txBody>
          <a:bodyPr/>
          <a:lstStyle>
            <a:lvl1pPr algn="ctr">
              <a:defRPr/>
            </a:lvl1pPr>
          </a:lstStyle>
          <a:p>
            <a:r>
              <a:rPr lang="en-US"/>
              <a:t>Click to edit Master title style</a:t>
            </a:r>
          </a:p>
        </p:txBody>
      </p:sp>
      <p:sp>
        <p:nvSpPr>
          <p:cNvPr id="4099" name="Rectangle 3"/>
          <p:cNvSpPr>
            <a:spLocks noGrp="1" noChangeArrowheads="1"/>
          </p:cNvSpPr>
          <p:nvPr>
            <p:ph type="subTitle" idx="1"/>
          </p:nvPr>
        </p:nvSpPr>
        <p:spPr>
          <a:xfrm>
            <a:off x="1828800" y="3886200"/>
            <a:ext cx="8534400" cy="1752600"/>
          </a:xfrm>
        </p:spPr>
        <p:txBody>
          <a:bodyPr/>
          <a:lstStyle>
            <a:lvl1pPr marL="0" indent="0" algn="ctr">
              <a:buFontTx/>
              <a:buNone/>
              <a:defRPr>
                <a:solidFill>
                  <a:srgbClr val="002A5C"/>
                </a:solidFill>
                <a:effectLst>
                  <a:outerShdw blurRad="38100" dist="38100" dir="2700000" algn="tl">
                    <a:srgbClr val="C0C0C0"/>
                  </a:outerShdw>
                </a:effectLst>
              </a:defRPr>
            </a:lvl1pPr>
          </a:lstStyle>
          <a:p>
            <a:r>
              <a:rPr lang="en-US" dirty="0"/>
              <a:t>Click to edit Master subtitle style</a:t>
            </a:r>
          </a:p>
        </p:txBody>
      </p:sp>
    </p:spTree>
    <p:extLst>
      <p:ext uri="{BB962C8B-B14F-4D97-AF65-F5344CB8AC3E}">
        <p14:creationId xmlns:p14="http://schemas.microsoft.com/office/powerpoint/2010/main" val="1191246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3904107"/>
      </p:ext>
    </p:extLst>
  </p:cSld>
  <p:clrMapOvr>
    <a:masterClrMapping/>
  </p:clrMapOvr>
  <p:transition spd="med">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 y="228600"/>
            <a:ext cx="10972800" cy="563562"/>
          </a:xfrm>
        </p:spPr>
        <p:txBody>
          <a:bodyPr/>
          <a:lstStyle>
            <a:lvl1pPr>
              <a:defRPr>
                <a:effectLst/>
              </a:defRPr>
            </a:lvl1pPr>
          </a:lstStyle>
          <a:p>
            <a:r>
              <a:rPr lang="en-US" dirty="0"/>
              <a:t>Click to edit Master title style</a:t>
            </a:r>
          </a:p>
        </p:txBody>
      </p:sp>
      <p:sp>
        <p:nvSpPr>
          <p:cNvPr id="3" name="Content Placeholder 2"/>
          <p:cNvSpPr>
            <a:spLocks noGrp="1"/>
          </p:cNvSpPr>
          <p:nvPr>
            <p:ph idx="1"/>
          </p:nvPr>
        </p:nvSpPr>
        <p:spPr>
          <a:xfrm>
            <a:off x="203200" y="1143001"/>
            <a:ext cx="10972800" cy="49831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381936309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5"/>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45127527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A5C"/>
                </a:solidFill>
              </a:defRPr>
            </a:lvl1pPr>
          </a:lstStyle>
          <a:p>
            <a:r>
              <a:rPr lang="en-US" dirty="0"/>
              <a:t>Click to edit Master title style</a:t>
            </a:r>
          </a:p>
        </p:txBody>
      </p:sp>
      <p:sp>
        <p:nvSpPr>
          <p:cNvPr id="3" name="Content Placeholder 2"/>
          <p:cNvSpPr>
            <a:spLocks noGrp="1"/>
          </p:cNvSpPr>
          <p:nvPr>
            <p:ph sz="half" idx="1"/>
          </p:nvPr>
        </p:nvSpPr>
        <p:spPr>
          <a:xfrm>
            <a:off x="609600" y="1143002"/>
            <a:ext cx="53848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143002"/>
            <a:ext cx="53848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187977061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2"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2"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163603546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309040006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190649354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2"/>
            <a:ext cx="681566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206429166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9"/>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374049483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27058528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728280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5028176"/>
      </p:ext>
    </p:extLst>
  </p:cSld>
  <p:clrMapOvr>
    <a:masterClrMapping/>
  </p:clrMapOvr>
  <p:transition spd="med">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Rectangle 6"/>
          <p:cNvSpPr>
            <a:spLocks noGrp="1" noChangeArrowheads="1"/>
          </p:cNvSpPr>
          <p:nvPr>
            <p:ph type="ftr" sz="quarter" idx="10"/>
          </p:nvPr>
        </p:nvSpPr>
        <p:spPr>
          <a:xfrm>
            <a:off x="4038600" y="6356354"/>
            <a:ext cx="4114800" cy="365125"/>
          </a:xfrm>
          <a:prstGeom prst="rect">
            <a:avLst/>
          </a:prstGeom>
          <a:ln/>
        </p:spPr>
        <p:txBody>
          <a:bodyPr/>
          <a:lstStyle>
            <a:lvl1pPr>
              <a:defRPr/>
            </a:lvl1pPr>
          </a:lstStyle>
          <a:p>
            <a:pPr>
              <a:defRPr/>
            </a:pPr>
            <a:endParaRPr lang="en-US" dirty="0"/>
          </a:p>
        </p:txBody>
      </p:sp>
    </p:spTree>
    <p:extLst>
      <p:ext uri="{BB962C8B-B14F-4D97-AF65-F5344CB8AC3E}">
        <p14:creationId xmlns:p14="http://schemas.microsoft.com/office/powerpoint/2010/main" val="240055613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a:lstStyle>
            <a:lvl1pPr>
              <a:defRPr>
                <a:solidFill>
                  <a:srgbClr val="002060"/>
                </a:solidFill>
                <a:effectLst/>
              </a:defRPr>
            </a:lvl1pPr>
          </a:lstStyle>
          <a:p>
            <a:r>
              <a:rPr lang="en-US" dirty="0"/>
              <a:t>Click to edit Master title style</a:t>
            </a:r>
          </a:p>
        </p:txBody>
      </p:sp>
      <p:sp>
        <p:nvSpPr>
          <p:cNvPr id="4" name="Rectangle 6"/>
          <p:cNvSpPr>
            <a:spLocks noGrp="1" noChangeArrowheads="1"/>
          </p:cNvSpPr>
          <p:nvPr>
            <p:ph type="ftr" sz="quarter" idx="10"/>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14353945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1118A4-7D2B-4F12-941A-3B611F0E35C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541894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E99508-A56F-4372-B8C9-9CD6D28657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4692212"/>
      </p:ext>
    </p:extLst>
  </p:cSld>
  <p:clrMapOvr>
    <a:masterClrMapping/>
  </p:clrMapOvr>
  <p:transition spd="med">
    <p:fad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1118A4-7D2B-4F12-941A-3B611F0E35C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701545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E99508-A56F-4372-B8C9-9CD6D28657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3986541"/>
      </p:ext>
    </p:extLst>
  </p:cSld>
  <p:clrMapOvr>
    <a:masterClrMapping/>
  </p:clrMapOvr>
  <p:transition spd="med">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1118A4-7D2B-4F12-941A-3B611F0E35C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221678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E99508-A56F-4372-B8C9-9CD6D28657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0585594"/>
      </p:ext>
    </p:extLst>
  </p:cSld>
  <p:clrMapOvr>
    <a:masterClrMapping/>
  </p:clrMapOvr>
  <p:transition spd="med">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1118A4-7D2B-4F12-941A-3B611F0E35C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1390373"/>
      </p:ext>
    </p:extLst>
  </p:cSld>
  <p:clrMapOvr>
    <a:masterClrMapping/>
  </p:clrMapOvr>
  <p:transition spd="med">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1118A4-7D2B-4F12-941A-3B611F0E35C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3728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0023563"/>
      </p:ext>
    </p:extLst>
  </p:cSld>
  <p:clrMapOvr>
    <a:masterClrMapping/>
  </p:clrMapOvr>
  <p:transition spd="med">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1118A4-7D2B-4F12-941A-3B611F0E35C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016348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1118A4-7D2B-4F12-941A-3B611F0E35C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112658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1118A4-7D2B-4F12-941A-3B611F0E35C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792575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Slide Number Placeholder 5"/>
          <p:cNvSpPr>
            <a:spLocks noGrp="1"/>
          </p:cNvSpPr>
          <p:nvPr>
            <p:ph type="sldNum" sz="quarter" idx="4"/>
          </p:nvPr>
        </p:nvSpPr>
        <p:spPr>
          <a:xfrm>
            <a:off x="11707906" y="6257738"/>
            <a:ext cx="484094" cy="365125"/>
          </a:xfrm>
          <a:prstGeom prst="rect">
            <a:avLst/>
          </a:prstGeom>
        </p:spPr>
        <p:txBody>
          <a:bodyPr vert="horz" lIns="91440" tIns="45720" rIns="91440" bIns="45720" rtlCol="0" anchor="ctr"/>
          <a:lstStyle>
            <a:lvl1pPr algn="r">
              <a:defRPr sz="1000">
                <a:solidFill>
                  <a:schemeClr val="tx1"/>
                </a:solidFill>
                <a:latin typeface="Arial" panose="020B0604020202020204" pitchFamily="34" charset="0"/>
                <a:cs typeface="Arial" panose="020B0604020202020204" pitchFamily="34" charset="0"/>
              </a:defRPr>
            </a:lvl1pPr>
          </a:lstStyle>
          <a:p>
            <a:fld id="{261118A4-7D2B-4F12-941A-3B611F0E35CE}" type="slidenum">
              <a:rPr lang="en-US" smtClean="0"/>
              <a:pPr/>
              <a:t>‹#›</a:t>
            </a:fld>
            <a:endParaRPr lang="en-US" dirty="0"/>
          </a:p>
        </p:txBody>
      </p:sp>
    </p:spTree>
    <p:extLst>
      <p:ext uri="{BB962C8B-B14F-4D97-AF65-F5344CB8AC3E}">
        <p14:creationId xmlns:p14="http://schemas.microsoft.com/office/powerpoint/2010/main" val="94572833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11707906" y="6257738"/>
            <a:ext cx="484094" cy="365125"/>
          </a:xfrm>
          <a:prstGeom prst="rect">
            <a:avLst/>
          </a:prstGeom>
        </p:spPr>
        <p:txBody>
          <a:bodyPr vert="horz" lIns="91440" tIns="45720" rIns="91440" bIns="45720" rtlCol="0" anchor="ctr"/>
          <a:lstStyle>
            <a:lvl1pPr algn="r">
              <a:defRPr sz="1000">
                <a:solidFill>
                  <a:schemeClr val="tx1"/>
                </a:solidFill>
                <a:latin typeface="Arial" panose="020B0604020202020204" pitchFamily="34" charset="0"/>
                <a:cs typeface="Arial" panose="020B0604020202020204" pitchFamily="34" charset="0"/>
              </a:defRPr>
            </a:lvl1pPr>
          </a:lstStyle>
          <a:p>
            <a:fld id="{261118A4-7D2B-4F12-941A-3B611F0E35CE}" type="slidenum">
              <a:rPr lang="en-US" smtClean="0"/>
              <a:pPr/>
              <a:t>‹#›</a:t>
            </a:fld>
            <a:endParaRPr lang="en-US" dirty="0"/>
          </a:p>
        </p:txBody>
      </p:sp>
    </p:spTree>
    <p:extLst>
      <p:ext uri="{BB962C8B-B14F-4D97-AF65-F5344CB8AC3E}">
        <p14:creationId xmlns:p14="http://schemas.microsoft.com/office/powerpoint/2010/main" val="4218721076"/>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16625"/>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2123055"/>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9.xml"/><Relationship Id="rId13" Type="http://schemas.openxmlformats.org/officeDocument/2006/relationships/slideLayout" Target="../slideLayouts/slideLayout74.xml"/><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slideLayout" Target="../slideLayouts/slideLayout73.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 Id="rId1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11752730" y="6492875"/>
            <a:ext cx="43927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solidFill>
                <a:prstClr val="black">
                  <a:tint val="75000"/>
                </a:prstClr>
              </a:solidFill>
            </a:endParaRPr>
          </a:p>
        </p:txBody>
      </p:sp>
      <p:sp>
        <p:nvSpPr>
          <p:cNvPr id="7" name="Line 5"/>
          <p:cNvSpPr>
            <a:spLocks noChangeShapeType="1"/>
          </p:cNvSpPr>
          <p:nvPr userDrawn="1"/>
        </p:nvSpPr>
        <p:spPr bwMode="auto">
          <a:xfrm>
            <a:off x="203200" y="990600"/>
            <a:ext cx="11684000" cy="0"/>
          </a:xfrm>
          <a:prstGeom prst="line">
            <a:avLst/>
          </a:prstGeom>
          <a:noFill/>
          <a:ln w="63500">
            <a:solidFill>
              <a:srgbClr val="C00000"/>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4"/>
          <p:cNvSpPr>
            <a:spLocks noChangeArrowheads="1"/>
          </p:cNvSpPr>
          <p:nvPr userDrawn="1"/>
        </p:nvSpPr>
        <p:spPr bwMode="auto">
          <a:xfrm>
            <a:off x="0" y="6629400"/>
            <a:ext cx="12192000" cy="228600"/>
          </a:xfrm>
          <a:prstGeom prst="rect">
            <a:avLst/>
          </a:prstGeom>
          <a:solidFill>
            <a:srgbClr val="002060"/>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Slide Number Placeholder 5"/>
          <p:cNvSpPr>
            <a:spLocks noGrp="1"/>
          </p:cNvSpPr>
          <p:nvPr>
            <p:ph type="sldNum" sz="quarter" idx="4"/>
          </p:nvPr>
        </p:nvSpPr>
        <p:spPr>
          <a:xfrm>
            <a:off x="11824447" y="6629400"/>
            <a:ext cx="367553" cy="225331"/>
          </a:xfrm>
          <a:prstGeom prst="rect">
            <a:avLst/>
          </a:prstGeom>
        </p:spPr>
        <p:txBody>
          <a:bodyPr vert="horz" lIns="91440" tIns="45720" rIns="91440" bIns="45720" rtlCol="0" anchor="ctr"/>
          <a:lstStyle>
            <a:lvl1pPr algn="r">
              <a:defRPr sz="1000">
                <a:solidFill>
                  <a:schemeClr val="tx1"/>
                </a:solidFill>
                <a:latin typeface="Arial" panose="020B0604020202020204" pitchFamily="34" charset="0"/>
                <a:cs typeface="Arial" panose="020B0604020202020204" pitchFamily="34" charset="0"/>
              </a:defRPr>
            </a:lvl1pPr>
          </a:lstStyle>
          <a:p>
            <a:fld id="{261118A4-7D2B-4F12-941A-3B611F0E35CE}" type="slidenum">
              <a:rPr lang="en-US" smtClean="0"/>
              <a:pPr/>
              <a:t>‹#›</a:t>
            </a:fld>
            <a:endParaRPr lang="en-US" dirty="0"/>
          </a:p>
        </p:txBody>
      </p:sp>
      <p:sp>
        <p:nvSpPr>
          <p:cNvPr id="10" name="Slide Number Placeholder 5"/>
          <p:cNvSpPr txBox="1">
            <a:spLocks/>
          </p:cNvSpPr>
          <p:nvPr userDrawn="1"/>
        </p:nvSpPr>
        <p:spPr>
          <a:xfrm>
            <a:off x="11976847" y="67818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pPr/>
              <a:t>‹#›</a:t>
            </a:fld>
            <a:endParaRPr lang="en-US" dirty="0"/>
          </a:p>
        </p:txBody>
      </p:sp>
    </p:spTree>
    <p:extLst>
      <p:ext uri="{BB962C8B-B14F-4D97-AF65-F5344CB8AC3E}">
        <p14:creationId xmlns:p14="http://schemas.microsoft.com/office/powerpoint/2010/main" val="134889593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Lst>
  <p:transition spd="med">
    <p:fade/>
  </p:transition>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2">
          <p15:clr>
            <a:srgbClr val="F26B43"/>
          </p15:clr>
        </p15:guide>
        <p15:guide id="2" orient="horz" pos="38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7" name="Line 5"/>
          <p:cNvSpPr>
            <a:spLocks noChangeShapeType="1"/>
          </p:cNvSpPr>
          <p:nvPr userDrawn="1"/>
        </p:nvSpPr>
        <p:spPr bwMode="auto">
          <a:xfrm>
            <a:off x="203200" y="990600"/>
            <a:ext cx="11684000" cy="0"/>
          </a:xfrm>
          <a:prstGeom prst="line">
            <a:avLst/>
          </a:prstGeom>
          <a:noFill/>
          <a:ln w="63500">
            <a:solidFill>
              <a:srgbClr val="C00000"/>
            </a:solidFill>
            <a:round/>
            <a:headEnd/>
            <a:tailEnd/>
          </a:ln>
          <a:effectLst/>
        </p:spPr>
        <p:txBody>
          <a:bodyPr/>
          <a:lstStyle/>
          <a:p>
            <a:pPr>
              <a:defRPr/>
            </a:pPr>
            <a:endParaRPr lang="en-US" dirty="0">
              <a:cs typeface="+mn-cs"/>
            </a:endParaRPr>
          </a:p>
        </p:txBody>
      </p:sp>
      <p:sp>
        <p:nvSpPr>
          <p:cNvPr id="8" name="Rectangle 4"/>
          <p:cNvSpPr>
            <a:spLocks noChangeArrowheads="1"/>
          </p:cNvSpPr>
          <p:nvPr userDrawn="1"/>
        </p:nvSpPr>
        <p:spPr bwMode="auto">
          <a:xfrm>
            <a:off x="0" y="6629400"/>
            <a:ext cx="12192000" cy="228600"/>
          </a:xfrm>
          <a:prstGeom prst="rect">
            <a:avLst/>
          </a:prstGeom>
          <a:solidFill>
            <a:srgbClr val="002060"/>
          </a:solidFill>
          <a:ln w="9525">
            <a:noFill/>
            <a:miter lim="800000"/>
            <a:headEnd/>
            <a:tailEnd/>
          </a:ln>
          <a:effectLst/>
        </p:spPr>
        <p:txBody>
          <a:bodyPr wrap="none" anchor="ctr"/>
          <a:lstStyle/>
          <a:p>
            <a:pPr>
              <a:defRPr/>
            </a:pPr>
            <a:endParaRPr lang="en-US" dirty="0">
              <a:cs typeface="+mn-cs"/>
            </a:endParaRPr>
          </a:p>
        </p:txBody>
      </p:sp>
      <p:sp>
        <p:nvSpPr>
          <p:cNvPr id="9" name="Slide Number Placeholder 5"/>
          <p:cNvSpPr>
            <a:spLocks noGrp="1"/>
          </p:cNvSpPr>
          <p:nvPr>
            <p:ph type="sldNum" sz="quarter" idx="4"/>
          </p:nvPr>
        </p:nvSpPr>
        <p:spPr>
          <a:xfrm>
            <a:off x="11824447" y="6629400"/>
            <a:ext cx="367553" cy="225331"/>
          </a:xfrm>
          <a:prstGeom prst="rect">
            <a:avLst/>
          </a:prstGeom>
        </p:spPr>
        <p:txBody>
          <a:bodyPr vert="horz" lIns="91440" tIns="45720" rIns="91440" bIns="45720" rtlCol="0" anchor="ctr"/>
          <a:lstStyle>
            <a:lvl1pPr algn="r">
              <a:defRPr sz="1000">
                <a:solidFill>
                  <a:schemeClr val="tx1"/>
                </a:solidFill>
                <a:latin typeface="Arial" panose="020B0604020202020204" pitchFamily="34" charset="0"/>
                <a:cs typeface="Arial" panose="020B0604020202020204" pitchFamily="34" charset="0"/>
              </a:defRPr>
            </a:lvl1pPr>
          </a:lstStyle>
          <a:p>
            <a:fld id="{261118A4-7D2B-4F12-941A-3B611F0E35CE}" type="slidenum">
              <a:rPr lang="en-US" smtClean="0"/>
              <a:pPr/>
              <a:t>‹#›</a:t>
            </a:fld>
            <a:endParaRPr lang="en-US" dirty="0"/>
          </a:p>
        </p:txBody>
      </p:sp>
    </p:spTree>
    <p:extLst>
      <p:ext uri="{BB962C8B-B14F-4D97-AF65-F5344CB8AC3E}">
        <p14:creationId xmlns:p14="http://schemas.microsoft.com/office/powerpoint/2010/main" val="20694733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872" r:id="rId6"/>
    <p:sldLayoutId id="2147483738" r:id="rId7"/>
    <p:sldLayoutId id="2147483739" r:id="rId8"/>
    <p:sldLayoutId id="2147483740" r:id="rId9"/>
    <p:sldLayoutId id="2147483741" r:id="rId10"/>
    <p:sldLayoutId id="2147483742" r:id="rId11"/>
    <p:sldLayoutId id="2147483743" r:id="rId12"/>
    <p:sldLayoutId id="2147483744" r:id="rId13"/>
    <p:sldLayoutId id="2147483758" r:id="rId14"/>
  </p:sldLayoutIdLst>
  <p:transition spd="med">
    <p:fade/>
  </p:transition>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2">
          <p15:clr>
            <a:srgbClr val="F26B43"/>
          </p15:clr>
        </p15:guide>
        <p15:guide id="2" orient="horz" pos="38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6" name="Rectangle 4"/>
          <p:cNvSpPr>
            <a:spLocks noChangeArrowheads="1"/>
          </p:cNvSpPr>
          <p:nvPr userDrawn="1"/>
        </p:nvSpPr>
        <p:spPr bwMode="auto">
          <a:xfrm>
            <a:off x="0" y="6629400"/>
            <a:ext cx="12192000" cy="228600"/>
          </a:xfrm>
          <a:prstGeom prst="rect">
            <a:avLst/>
          </a:prstGeom>
          <a:solidFill>
            <a:srgbClr val="002060"/>
          </a:solidFill>
          <a:ln w="9525">
            <a:noFill/>
            <a:miter lim="800000"/>
            <a:headEnd/>
            <a:tailEnd/>
          </a:ln>
          <a:effectLst/>
        </p:spPr>
        <p:txBody>
          <a:bodyPr wrap="none" anchor="ctr"/>
          <a:lstStyle/>
          <a:p>
            <a:pPr>
              <a:defRPr/>
            </a:pPr>
            <a:endParaRPr lang="en-US" dirty="0">
              <a:cs typeface="+mn-cs"/>
            </a:endParaRPr>
          </a:p>
        </p:txBody>
      </p:sp>
      <p:sp>
        <p:nvSpPr>
          <p:cNvPr id="3074" name="Rectangle 2"/>
          <p:cNvSpPr>
            <a:spLocks noGrp="1" noChangeArrowheads="1"/>
          </p:cNvSpPr>
          <p:nvPr>
            <p:ph type="title"/>
          </p:nvPr>
        </p:nvSpPr>
        <p:spPr bwMode="auto">
          <a:xfrm>
            <a:off x="609600" y="274638"/>
            <a:ext cx="10972800" cy="5635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4100" name="Rectangle 3"/>
          <p:cNvSpPr>
            <a:spLocks noGrp="1" noChangeArrowheads="1"/>
          </p:cNvSpPr>
          <p:nvPr>
            <p:ph type="body" idx="1"/>
          </p:nvPr>
        </p:nvSpPr>
        <p:spPr bwMode="auto">
          <a:xfrm>
            <a:off x="609600" y="1143002"/>
            <a:ext cx="10972800" cy="4983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77" name="Line 5"/>
          <p:cNvSpPr>
            <a:spLocks noChangeShapeType="1"/>
          </p:cNvSpPr>
          <p:nvPr userDrawn="1"/>
        </p:nvSpPr>
        <p:spPr bwMode="auto">
          <a:xfrm>
            <a:off x="203200" y="990600"/>
            <a:ext cx="11684000" cy="0"/>
          </a:xfrm>
          <a:prstGeom prst="line">
            <a:avLst/>
          </a:prstGeom>
          <a:noFill/>
          <a:ln w="63500">
            <a:solidFill>
              <a:srgbClr val="C00000"/>
            </a:solidFill>
            <a:round/>
            <a:headEnd/>
            <a:tailEnd/>
          </a:ln>
          <a:effectLst/>
        </p:spPr>
        <p:txBody>
          <a:bodyPr/>
          <a:lstStyle/>
          <a:p>
            <a:pPr>
              <a:defRPr/>
            </a:pPr>
            <a:endParaRPr lang="en-US" dirty="0">
              <a:cs typeface="+mn-cs"/>
            </a:endParaRPr>
          </a:p>
        </p:txBody>
      </p:sp>
      <p:sp>
        <p:nvSpPr>
          <p:cNvPr id="3078" name="Rectangle 6"/>
          <p:cNvSpPr>
            <a:spLocks noGrp="1" noChangeArrowheads="1"/>
          </p:cNvSpPr>
          <p:nvPr>
            <p:ph type="ftr" sz="quarter" idx="3"/>
          </p:nvPr>
        </p:nvSpPr>
        <p:spPr bwMode="auto">
          <a:xfrm>
            <a:off x="101600" y="6324600"/>
            <a:ext cx="8940800" cy="533400"/>
          </a:xfrm>
          <a:prstGeom prst="rect">
            <a:avLst/>
          </a:prstGeom>
          <a:noFill/>
          <a:ln w="9525">
            <a:noFill/>
            <a:miter lim="800000"/>
            <a:headEnd/>
            <a:tailEnd/>
          </a:ln>
          <a:effectLst/>
        </p:spPr>
        <p:txBody>
          <a:bodyPr vert="horz" wrap="square" lIns="91440" tIns="45720" rIns="91440" bIns="9144" numCol="1" anchor="b" anchorCtr="0" compatLnSpc="1">
            <a:prstTxWarp prst="textNoShape">
              <a:avLst/>
            </a:prstTxWarp>
          </a:bodyPr>
          <a:lstStyle>
            <a:lvl1pPr>
              <a:defRPr sz="1300" b="1">
                <a:solidFill>
                  <a:schemeClr val="bg1"/>
                </a:solidFill>
                <a:cs typeface="+mn-cs"/>
              </a:defRPr>
            </a:lvl1pPr>
          </a:lstStyle>
          <a:p>
            <a:pPr>
              <a:defRPr/>
            </a:pPr>
            <a:endParaRPr lang="en-US" dirty="0"/>
          </a:p>
        </p:txBody>
      </p:sp>
      <p:sp>
        <p:nvSpPr>
          <p:cNvPr id="7" name="Slide Number Placeholder 5"/>
          <p:cNvSpPr>
            <a:spLocks noGrp="1"/>
          </p:cNvSpPr>
          <p:nvPr>
            <p:ph type="sldNum" sz="quarter" idx="4"/>
          </p:nvPr>
        </p:nvSpPr>
        <p:spPr>
          <a:xfrm>
            <a:off x="11824447" y="6629400"/>
            <a:ext cx="367553" cy="225331"/>
          </a:xfrm>
          <a:prstGeom prst="rect">
            <a:avLst/>
          </a:prstGeom>
        </p:spPr>
        <p:txBody>
          <a:bodyPr vert="horz" lIns="91440" tIns="45720" rIns="91440" bIns="45720" rtlCol="0" anchor="ctr"/>
          <a:lstStyle>
            <a:lvl1pPr algn="r">
              <a:defRPr sz="1000">
                <a:solidFill>
                  <a:schemeClr val="tx1"/>
                </a:solidFill>
                <a:latin typeface="Arial" panose="020B0604020202020204" pitchFamily="34" charset="0"/>
                <a:cs typeface="Arial" panose="020B0604020202020204" pitchFamily="34" charset="0"/>
              </a:defRPr>
            </a:lvl1pPr>
          </a:lstStyle>
          <a:p>
            <a:fld id="{261118A4-7D2B-4F12-941A-3B611F0E35CE}" type="slidenum">
              <a:rPr lang="en-US" smtClean="0"/>
              <a:pPr/>
              <a:t>‹#›</a:t>
            </a:fld>
            <a:endParaRPr lang="en-US" dirty="0"/>
          </a:p>
        </p:txBody>
      </p:sp>
    </p:spTree>
    <p:extLst>
      <p:ext uri="{BB962C8B-B14F-4D97-AF65-F5344CB8AC3E}">
        <p14:creationId xmlns:p14="http://schemas.microsoft.com/office/powerpoint/2010/main" val="965691992"/>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ransition spd="med">
    <p:fade/>
  </p:transition>
  <p:hf sldNum="0" hdr="0" ftr="0" dt="0"/>
  <p:txStyles>
    <p:titleStyle>
      <a:lvl1pPr algn="l" rtl="0" eaLnBrk="0" fontAlgn="base" hangingPunct="0">
        <a:spcBef>
          <a:spcPct val="0"/>
        </a:spcBef>
        <a:spcAft>
          <a:spcPct val="0"/>
        </a:spcAft>
        <a:defRPr sz="3600" baseline="0">
          <a:solidFill>
            <a:srgbClr val="002060"/>
          </a:solidFill>
          <a:effectLst/>
          <a:latin typeface="+mj-lt"/>
          <a:ea typeface="+mj-ea"/>
          <a:cs typeface="+mj-cs"/>
        </a:defRPr>
      </a:lvl1pPr>
      <a:lvl2pPr algn="l" rtl="0" eaLnBrk="0" fontAlgn="base" hangingPunct="0">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2pPr>
      <a:lvl3pPr algn="l" rtl="0" eaLnBrk="0" fontAlgn="base" hangingPunct="0">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3pPr>
      <a:lvl4pPr algn="l" rtl="0" eaLnBrk="0" fontAlgn="base" hangingPunct="0">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4pPr>
      <a:lvl5pPr algn="l" rtl="0" eaLnBrk="0" fontAlgn="base" hangingPunct="0">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5pPr>
      <a:lvl6pPr marL="457200" algn="l" rtl="0" fontAlgn="base">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6pPr>
      <a:lvl7pPr marL="914400" algn="l" rtl="0" fontAlgn="base">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7pPr>
      <a:lvl8pPr marL="1371600" algn="l" rtl="0" fontAlgn="base">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8pPr>
      <a:lvl9pPr marL="1828800" algn="l" rtl="0" fontAlgn="base">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9A2A1A-6A10-4DB9-A642-261F5A3356AC}" type="datetimeFigureOut">
              <a:rPr lang="en-US" smtClean="0"/>
              <a:t>6/30/2023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63A42-B0DB-4A5A-B91D-E532561E9CF6}" type="slidenum">
              <a:rPr lang="en-US" smtClean="0"/>
              <a:t>‹#›</a:t>
            </a:fld>
            <a:endParaRPr lang="en-US" dirty="0"/>
          </a:p>
        </p:txBody>
      </p:sp>
    </p:spTree>
    <p:extLst>
      <p:ext uri="{BB962C8B-B14F-4D97-AF65-F5344CB8AC3E}">
        <p14:creationId xmlns:p14="http://schemas.microsoft.com/office/powerpoint/2010/main" val="117777470"/>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6" name="Rectangle 4"/>
          <p:cNvSpPr>
            <a:spLocks noChangeArrowheads="1"/>
          </p:cNvSpPr>
          <p:nvPr userDrawn="1"/>
        </p:nvSpPr>
        <p:spPr bwMode="auto">
          <a:xfrm>
            <a:off x="0" y="6629400"/>
            <a:ext cx="12192000" cy="228600"/>
          </a:xfrm>
          <a:prstGeom prst="rect">
            <a:avLst/>
          </a:prstGeom>
          <a:solidFill>
            <a:srgbClr val="002060"/>
          </a:solidFill>
          <a:ln w="9525">
            <a:noFill/>
            <a:miter lim="800000"/>
            <a:headEnd/>
            <a:tailEnd/>
          </a:ln>
          <a:effectLst/>
        </p:spPr>
        <p:txBody>
          <a:bodyPr wrap="none" anchor="ctr"/>
          <a:lstStyle/>
          <a:p>
            <a:pPr>
              <a:defRPr/>
            </a:pPr>
            <a:endParaRPr lang="en-US" dirty="0">
              <a:cs typeface="+mn-cs"/>
            </a:endParaRPr>
          </a:p>
        </p:txBody>
      </p:sp>
      <p:sp>
        <p:nvSpPr>
          <p:cNvPr id="3074" name="Rectangle 2"/>
          <p:cNvSpPr>
            <a:spLocks noGrp="1" noChangeArrowheads="1"/>
          </p:cNvSpPr>
          <p:nvPr>
            <p:ph type="title"/>
          </p:nvPr>
        </p:nvSpPr>
        <p:spPr bwMode="auto">
          <a:xfrm>
            <a:off x="609600" y="274638"/>
            <a:ext cx="10972800" cy="5635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4100" name="Rectangle 3"/>
          <p:cNvSpPr>
            <a:spLocks noGrp="1" noChangeArrowheads="1"/>
          </p:cNvSpPr>
          <p:nvPr>
            <p:ph type="body" idx="1"/>
          </p:nvPr>
        </p:nvSpPr>
        <p:spPr bwMode="auto">
          <a:xfrm>
            <a:off x="609600" y="1143002"/>
            <a:ext cx="10972800" cy="4983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77" name="Line 5"/>
          <p:cNvSpPr>
            <a:spLocks noChangeShapeType="1"/>
          </p:cNvSpPr>
          <p:nvPr userDrawn="1"/>
        </p:nvSpPr>
        <p:spPr bwMode="auto">
          <a:xfrm>
            <a:off x="203200" y="990600"/>
            <a:ext cx="11684000" cy="0"/>
          </a:xfrm>
          <a:prstGeom prst="line">
            <a:avLst/>
          </a:prstGeom>
          <a:noFill/>
          <a:ln w="63500">
            <a:solidFill>
              <a:srgbClr val="C00000"/>
            </a:solidFill>
            <a:round/>
            <a:headEnd/>
            <a:tailEnd/>
          </a:ln>
          <a:effectLst/>
        </p:spPr>
        <p:txBody>
          <a:bodyPr/>
          <a:lstStyle/>
          <a:p>
            <a:pPr>
              <a:defRPr/>
            </a:pPr>
            <a:endParaRPr lang="en-US" dirty="0">
              <a:cs typeface="+mn-cs"/>
            </a:endParaRPr>
          </a:p>
        </p:txBody>
      </p:sp>
      <p:sp>
        <p:nvSpPr>
          <p:cNvPr id="3078" name="Rectangle 6"/>
          <p:cNvSpPr>
            <a:spLocks noGrp="1" noChangeArrowheads="1"/>
          </p:cNvSpPr>
          <p:nvPr>
            <p:ph type="ftr" sz="quarter" idx="3"/>
          </p:nvPr>
        </p:nvSpPr>
        <p:spPr bwMode="auto">
          <a:xfrm>
            <a:off x="101600" y="6324600"/>
            <a:ext cx="8940800" cy="533400"/>
          </a:xfrm>
          <a:prstGeom prst="rect">
            <a:avLst/>
          </a:prstGeom>
          <a:noFill/>
          <a:ln w="9525">
            <a:noFill/>
            <a:miter lim="800000"/>
            <a:headEnd/>
            <a:tailEnd/>
          </a:ln>
          <a:effectLst/>
        </p:spPr>
        <p:txBody>
          <a:bodyPr vert="horz" wrap="square" lIns="91440" tIns="45720" rIns="91440" bIns="9144" numCol="1" anchor="b" anchorCtr="0" compatLnSpc="1">
            <a:prstTxWarp prst="textNoShape">
              <a:avLst/>
            </a:prstTxWarp>
          </a:bodyPr>
          <a:lstStyle>
            <a:lvl1pPr>
              <a:defRPr sz="1300" b="1">
                <a:solidFill>
                  <a:schemeClr val="bg1"/>
                </a:solidFill>
                <a:cs typeface="+mn-cs"/>
              </a:defRPr>
            </a:lvl1pPr>
          </a:lstStyle>
          <a:p>
            <a:pPr>
              <a:defRPr/>
            </a:pPr>
            <a:endParaRPr lang="en-US" dirty="0"/>
          </a:p>
        </p:txBody>
      </p:sp>
      <p:sp>
        <p:nvSpPr>
          <p:cNvPr id="3081" name="Rectangle 9"/>
          <p:cNvSpPr>
            <a:spLocks noChangeArrowheads="1"/>
          </p:cNvSpPr>
          <p:nvPr/>
        </p:nvSpPr>
        <p:spPr bwMode="auto">
          <a:xfrm>
            <a:off x="9347200" y="6381750"/>
            <a:ext cx="2844800" cy="476250"/>
          </a:xfrm>
          <a:prstGeom prst="rect">
            <a:avLst/>
          </a:prstGeom>
          <a:noFill/>
          <a:ln w="9525">
            <a:noFill/>
            <a:miter lim="800000"/>
            <a:headEnd/>
            <a:tailEnd/>
          </a:ln>
          <a:effectLst/>
        </p:spPr>
        <p:txBody>
          <a:bodyPr anchor="b"/>
          <a:lstStyle/>
          <a:p>
            <a:pPr algn="r">
              <a:defRPr/>
            </a:pPr>
            <a:endParaRPr lang="en-US" sz="1000" b="1" dirty="0">
              <a:solidFill>
                <a:schemeClr val="bg1"/>
              </a:solidFill>
            </a:endParaRPr>
          </a:p>
        </p:txBody>
      </p:sp>
      <p:sp>
        <p:nvSpPr>
          <p:cNvPr id="8" name="Slide Number Placeholder 5"/>
          <p:cNvSpPr>
            <a:spLocks noGrp="1"/>
          </p:cNvSpPr>
          <p:nvPr>
            <p:ph type="sldNum" sz="quarter" idx="4"/>
          </p:nvPr>
        </p:nvSpPr>
        <p:spPr>
          <a:xfrm>
            <a:off x="11824447" y="6629400"/>
            <a:ext cx="367553" cy="225331"/>
          </a:xfrm>
          <a:prstGeom prst="rect">
            <a:avLst/>
          </a:prstGeom>
        </p:spPr>
        <p:txBody>
          <a:bodyPr vert="horz" lIns="91440" tIns="45720" rIns="91440" bIns="45720" rtlCol="0" anchor="ctr"/>
          <a:lstStyle>
            <a:lvl1pPr algn="r">
              <a:defRPr sz="1000">
                <a:solidFill>
                  <a:schemeClr val="tx1"/>
                </a:solidFill>
                <a:latin typeface="Arial" panose="020B0604020202020204" pitchFamily="34" charset="0"/>
                <a:cs typeface="Arial" panose="020B0604020202020204" pitchFamily="34" charset="0"/>
              </a:defRPr>
            </a:lvl1pPr>
          </a:lstStyle>
          <a:p>
            <a:fld id="{261118A4-7D2B-4F12-941A-3B611F0E35CE}" type="slidenum">
              <a:rPr lang="en-US" smtClean="0"/>
              <a:pPr/>
              <a:t>‹#›</a:t>
            </a:fld>
            <a:endParaRPr lang="en-US" dirty="0"/>
          </a:p>
        </p:txBody>
      </p:sp>
    </p:spTree>
    <p:extLst>
      <p:ext uri="{BB962C8B-B14F-4D97-AF65-F5344CB8AC3E}">
        <p14:creationId xmlns:p14="http://schemas.microsoft.com/office/powerpoint/2010/main" val="3023957415"/>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 id="2147483835" r:id="rId12"/>
    <p:sldLayoutId id="2147483836" r:id="rId13"/>
  </p:sldLayoutIdLst>
  <p:hf sldNum="0" hdr="0" ftr="0" dt="0"/>
  <p:txStyles>
    <p:titleStyle>
      <a:lvl1pPr algn="l" rtl="0" eaLnBrk="0" fontAlgn="base" hangingPunct="0">
        <a:spcBef>
          <a:spcPct val="0"/>
        </a:spcBef>
        <a:spcAft>
          <a:spcPct val="0"/>
        </a:spcAft>
        <a:defRPr sz="3600" baseline="0">
          <a:solidFill>
            <a:srgbClr val="002060"/>
          </a:solidFill>
          <a:effectLst/>
          <a:latin typeface="+mj-lt"/>
          <a:ea typeface="+mj-ea"/>
          <a:cs typeface="+mj-cs"/>
        </a:defRPr>
      </a:lvl1pPr>
      <a:lvl2pPr algn="l" rtl="0" eaLnBrk="0" fontAlgn="base" hangingPunct="0">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2pPr>
      <a:lvl3pPr algn="l" rtl="0" eaLnBrk="0" fontAlgn="base" hangingPunct="0">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3pPr>
      <a:lvl4pPr algn="l" rtl="0" eaLnBrk="0" fontAlgn="base" hangingPunct="0">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4pPr>
      <a:lvl5pPr algn="l" rtl="0" eaLnBrk="0" fontAlgn="base" hangingPunct="0">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5pPr>
      <a:lvl6pPr marL="457200" algn="l" rtl="0" fontAlgn="base">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6pPr>
      <a:lvl7pPr marL="914400" algn="l" rtl="0" fontAlgn="base">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7pPr>
      <a:lvl8pPr marL="1371600" algn="l" rtl="0" fontAlgn="base">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8pPr>
      <a:lvl9pPr marL="1828800" algn="l" rtl="0" fontAlgn="base">
        <a:spcBef>
          <a:spcPct val="0"/>
        </a:spcBef>
        <a:spcAft>
          <a:spcPct val="0"/>
        </a:spcAft>
        <a:defRPr sz="3600">
          <a:solidFill>
            <a:srgbClr val="0033CC"/>
          </a:solidFill>
          <a:effectLst>
            <a:outerShdw blurRad="38100" dist="38100" dir="2700000" algn="tl">
              <a:srgbClr val="C0C0C0"/>
            </a:outerShdw>
          </a:effectLst>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Line 5"/>
          <p:cNvSpPr>
            <a:spLocks noChangeShapeType="1"/>
          </p:cNvSpPr>
          <p:nvPr userDrawn="1"/>
        </p:nvSpPr>
        <p:spPr bwMode="auto">
          <a:xfrm>
            <a:off x="203200" y="990600"/>
            <a:ext cx="11684000" cy="0"/>
          </a:xfrm>
          <a:prstGeom prst="line">
            <a:avLst/>
          </a:prstGeom>
          <a:noFill/>
          <a:ln w="63500">
            <a:solidFill>
              <a:srgbClr val="C00000"/>
            </a:solidFill>
            <a:round/>
            <a:headEnd/>
            <a:tailEn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4"/>
          <p:cNvSpPr>
            <a:spLocks noChangeArrowheads="1"/>
          </p:cNvSpPr>
          <p:nvPr userDrawn="1"/>
        </p:nvSpPr>
        <p:spPr bwMode="auto">
          <a:xfrm>
            <a:off x="0" y="6629400"/>
            <a:ext cx="12192000" cy="228600"/>
          </a:xfrm>
          <a:prstGeom prst="rect">
            <a:avLst/>
          </a:prstGeom>
          <a:solidFill>
            <a:srgbClr val="002060"/>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Slide Number Placeholder 5"/>
          <p:cNvSpPr>
            <a:spLocks noGrp="1"/>
          </p:cNvSpPr>
          <p:nvPr>
            <p:ph type="sldNum" sz="quarter" idx="4"/>
          </p:nvPr>
        </p:nvSpPr>
        <p:spPr>
          <a:xfrm>
            <a:off x="11824447" y="6629400"/>
            <a:ext cx="367553" cy="225331"/>
          </a:xfrm>
          <a:prstGeom prst="rect">
            <a:avLst/>
          </a:prstGeom>
        </p:spPr>
        <p:txBody>
          <a:bodyPr vert="horz" lIns="91440" tIns="45720" rIns="91440" bIns="45720" rtlCol="0" anchor="ctr"/>
          <a:lstStyle>
            <a:lvl1pPr algn="r">
              <a:defRPr sz="1000">
                <a:solidFill>
                  <a:schemeClr val="tx1"/>
                </a:solidFill>
                <a:latin typeface="Arial" panose="020B0604020202020204" pitchFamily="34" charset="0"/>
                <a:cs typeface="Arial" panose="020B0604020202020204" pitchFamily="34" charset="0"/>
              </a:defRPr>
            </a:lvl1pPr>
          </a:lstStyle>
          <a:p>
            <a:fld id="{261118A4-7D2B-4F12-941A-3B611F0E35CE}" type="slidenum">
              <a:rPr lang="en-US" smtClean="0"/>
              <a:pPr/>
              <a:t>‹#›</a:t>
            </a:fld>
            <a:endParaRPr lang="en-US" dirty="0"/>
          </a:p>
        </p:txBody>
      </p:sp>
    </p:spTree>
    <p:extLst>
      <p:ext uri="{BB962C8B-B14F-4D97-AF65-F5344CB8AC3E}">
        <p14:creationId xmlns:p14="http://schemas.microsoft.com/office/powerpoint/2010/main" val="2864550365"/>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 id="2147483864" r:id="rId12"/>
    <p:sldLayoutId id="2147483865" r:id="rId13"/>
  </p:sldLayoutIdLst>
  <p:transition spd="med">
    <p:fade/>
  </p:transition>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2">
          <p15:clr>
            <a:srgbClr val="F26B43"/>
          </p15:clr>
        </p15:guide>
        <p15:guide id="2" orient="horz" pos="38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SSA.ICAP@ssa.gov"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3" Type="http://schemas.openxmlformats.org/officeDocument/2006/relationships/hyperlink" Target="mailto:SSA.ICAP@ssa.gov" TargetMode="External"/><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3" Type="http://schemas.openxmlformats.org/officeDocument/2006/relationships/hyperlink" Target="https://clear.dol.gov/" TargetMode="External"/><Relationship Id="rId2" Type="http://schemas.openxmlformats.org/officeDocument/2006/relationships/notesSlide" Target="../notesSlides/notesSlide17.xml"/><Relationship Id="rId1" Type="http://schemas.openxmlformats.org/officeDocument/2006/relationships/slideLayout" Target="../slideLayouts/slideLayout25.xml"/><Relationship Id="rId5" Type="http://schemas.openxmlformats.org/officeDocument/2006/relationships/hyperlink" Target="https://pathwaystowork.acf.hhs.gov/" TargetMode="External"/><Relationship Id="rId4" Type="http://schemas.openxmlformats.org/officeDocument/2006/relationships/hyperlink" Target="https://ies.ed.gov/ncee/wwc/"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3" Type="http://schemas.openxmlformats.org/officeDocument/2006/relationships/hyperlink" Target="https://www.eval.org/" TargetMode="External"/><Relationship Id="rId2" Type="http://schemas.openxmlformats.org/officeDocument/2006/relationships/notesSlide" Target="../notesSlides/notesSlide20.xml"/><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5.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hyperlink" Target="mailto:Support@grants.gov" TargetMode="External"/><Relationship Id="rId2" Type="http://schemas.openxmlformats.org/officeDocument/2006/relationships/notesSlide" Target="../notesSlides/notesSlide27.xml"/><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5.xml"/><Relationship Id="rId5" Type="http://schemas.openxmlformats.org/officeDocument/2006/relationships/image" Target="../media/image7.png"/><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3" Type="http://schemas.openxmlformats.org/officeDocument/2006/relationships/hyperlink" Target="https://www.grants.gov/web/grants/view-opportunity.html?oppId=348435" TargetMode="External"/><Relationship Id="rId2" Type="http://schemas.openxmlformats.org/officeDocument/2006/relationships/notesSlide" Target="../notesSlides/notesSlide35.xml"/><Relationship Id="rId1" Type="http://schemas.openxmlformats.org/officeDocument/2006/relationships/slideLayout" Target="../slideLayouts/slideLayout25.xml"/><Relationship Id="rId4" Type="http://schemas.openxmlformats.org/officeDocument/2006/relationships/hyperlink" Target="mailto:SSA.ICAP@ssa.gov"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67C3C-B3DD-4074-88FE-90DF853C4D3E}"/>
              </a:ext>
            </a:extLst>
          </p:cNvPr>
          <p:cNvSpPr>
            <a:spLocks noGrp="1"/>
          </p:cNvSpPr>
          <p:nvPr>
            <p:ph type="title"/>
          </p:nvPr>
        </p:nvSpPr>
        <p:spPr>
          <a:xfrm>
            <a:off x="838200" y="681037"/>
            <a:ext cx="10515600" cy="1325563"/>
          </a:xfrm>
        </p:spPr>
        <p:txBody>
          <a:bodyPr>
            <a:normAutofit fontScale="90000"/>
          </a:bodyPr>
          <a:lstStyle/>
          <a:p>
            <a:pPr algn="ctr"/>
            <a:r>
              <a:rPr lang="en-US" dirty="0"/>
              <a:t>Welcome to the </a:t>
            </a:r>
            <a:r>
              <a:rPr lang="en-US" sz="4400" dirty="0"/>
              <a:t>Interventional Cooperative Agreement Program Informational Session</a:t>
            </a:r>
            <a:br>
              <a:rPr lang="en-US" sz="4400" dirty="0"/>
            </a:br>
            <a:endParaRPr lang="en-US" dirty="0"/>
          </a:p>
        </p:txBody>
      </p:sp>
      <p:sp>
        <p:nvSpPr>
          <p:cNvPr id="3" name="Content Placeholder 2">
            <a:extLst>
              <a:ext uri="{FF2B5EF4-FFF2-40B4-BE49-F238E27FC236}">
                <a16:creationId xmlns:a16="http://schemas.microsoft.com/office/drawing/2014/main" id="{6F8676B7-7971-455E-B361-0EAABED5A3C2}"/>
              </a:ext>
            </a:extLst>
          </p:cNvPr>
          <p:cNvSpPr>
            <a:spLocks noGrp="1"/>
          </p:cNvSpPr>
          <p:nvPr>
            <p:ph idx="1"/>
          </p:nvPr>
        </p:nvSpPr>
        <p:spPr/>
        <p:txBody>
          <a:bodyPr/>
          <a:lstStyle/>
          <a:p>
            <a:endParaRPr lang="en-US" dirty="0"/>
          </a:p>
          <a:p>
            <a:r>
              <a:rPr lang="en-US" dirty="0"/>
              <a:t>There will be no sound until the session begins.</a:t>
            </a:r>
          </a:p>
          <a:p>
            <a:endParaRPr lang="en-US" dirty="0"/>
          </a:p>
          <a:p>
            <a:r>
              <a:rPr lang="en-US" dirty="0"/>
              <a:t>Please submit any questions to </a:t>
            </a:r>
            <a:r>
              <a:rPr lang="en-US" dirty="0">
                <a:hlinkClick r:id="rId2"/>
              </a:rPr>
              <a:t>SSA.ICAP@ssa.gov</a:t>
            </a:r>
            <a:r>
              <a:rPr lang="en-US" dirty="0"/>
              <a:t>. </a:t>
            </a:r>
          </a:p>
        </p:txBody>
      </p:sp>
    </p:spTree>
    <p:extLst>
      <p:ext uri="{BB962C8B-B14F-4D97-AF65-F5344CB8AC3E}">
        <p14:creationId xmlns:p14="http://schemas.microsoft.com/office/powerpoint/2010/main" val="1541683378"/>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Eligible Organizations </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10</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191876"/>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228600" indent="-228600">
              <a:lnSpc>
                <a:spcPct val="107000"/>
              </a:lnSpc>
              <a:spcAft>
                <a:spcPts val="800"/>
              </a:spcAft>
              <a:buFont typeface="Arial" panose="020B0604020202020204" pitchFamily="34" charset="0"/>
              <a:buChar char="•"/>
              <a:defRPr/>
            </a:pPr>
            <a:endParaRPr lang="en-US" sz="2400" dirty="0">
              <a:solidFill>
                <a:prstClr val="black"/>
              </a:solidFill>
              <a:latin typeface="Calibri" panose="020F0502020204030204" pitchFamily="34" charset="0"/>
              <a:cs typeface="Times New Roman" panose="02020603050405020304" pitchFamily="18" charset="0"/>
            </a:endParaRPr>
          </a:p>
          <a:p>
            <a:pPr marL="228600"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States and state agencies</a:t>
            </a:r>
          </a:p>
          <a:p>
            <a:pPr marL="228600"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Local governments </a:t>
            </a:r>
          </a:p>
          <a:p>
            <a:pPr marL="228600"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Federally recognized Indian tribes </a:t>
            </a:r>
          </a:p>
          <a:p>
            <a:pPr marL="228600"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Foundations </a:t>
            </a:r>
          </a:p>
          <a:p>
            <a:pPr marL="228600"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Employer associations </a:t>
            </a:r>
          </a:p>
          <a:p>
            <a:pPr marL="228600"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Not-for-profit organizations </a:t>
            </a:r>
          </a:p>
          <a:p>
            <a:pPr marL="228600"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For-profit organizations, such as firms </a:t>
            </a:r>
          </a:p>
          <a:p>
            <a:pPr marL="228600"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Educational institutions</a:t>
            </a:r>
          </a:p>
          <a:p>
            <a:endParaRPr lang="en-US" dirty="0"/>
          </a:p>
        </p:txBody>
      </p:sp>
    </p:spTree>
    <p:extLst>
      <p:ext uri="{BB962C8B-B14F-4D97-AF65-F5344CB8AC3E}">
        <p14:creationId xmlns:p14="http://schemas.microsoft.com/office/powerpoint/2010/main" val="3222839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Cost Sharing </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11</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213463"/>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228600" indent="-228600">
              <a:lnSpc>
                <a:spcPct val="107000"/>
              </a:lnSpc>
              <a:spcAft>
                <a:spcPts val="800"/>
              </a:spcAft>
              <a:buFont typeface="Arial" panose="020B0604020202020204" pitchFamily="34" charset="0"/>
              <a:buChar char="•"/>
              <a:defRPr/>
            </a:pPr>
            <a:endParaRPr lang="en-US" sz="2400" dirty="0">
              <a:solidFill>
                <a:prstClr val="black"/>
              </a:solidFill>
              <a:latin typeface="Calibri" panose="020F0502020204030204" pitchFamily="34" charset="0"/>
              <a:cs typeface="Times New Roman" panose="02020603050405020304" pitchFamily="18" charset="0"/>
            </a:endParaRPr>
          </a:p>
          <a:p>
            <a:pPr marL="228600" indent="-228600">
              <a:lnSpc>
                <a:spcPct val="90000"/>
              </a:lnSpc>
              <a:spcBef>
                <a:spcPts val="1000"/>
              </a:spcBef>
              <a:buFont typeface="Arial" panose="020B0604020202020204" pitchFamily="34" charset="0"/>
              <a:buChar char="•"/>
              <a:defRPr/>
            </a:pPr>
            <a:r>
              <a:rPr lang="en-US" sz="2800" dirty="0">
                <a:solidFill>
                  <a:srgbClr val="363636"/>
                </a:solidFill>
              </a:rPr>
              <a:t>Cost sharing of at least five percent is required. </a:t>
            </a:r>
          </a:p>
          <a:p>
            <a:pPr marL="228600" indent="-228600">
              <a:lnSpc>
                <a:spcPct val="90000"/>
              </a:lnSpc>
              <a:spcBef>
                <a:spcPts val="1000"/>
              </a:spcBef>
              <a:buFont typeface="Arial" panose="020B0604020202020204" pitchFamily="34" charset="0"/>
              <a:buChar char="•"/>
              <a:defRPr/>
            </a:pPr>
            <a:endParaRPr lang="en-US" sz="2800" dirty="0">
              <a:solidFill>
                <a:srgbClr val="363636"/>
              </a:solidFill>
            </a:endParaRPr>
          </a:p>
          <a:p>
            <a:pPr marL="228600" indent="-228600">
              <a:lnSpc>
                <a:spcPct val="90000"/>
              </a:lnSpc>
              <a:spcBef>
                <a:spcPts val="1000"/>
              </a:spcBef>
              <a:buFont typeface="Arial" panose="020B0604020202020204" pitchFamily="34" charset="0"/>
              <a:buChar char="•"/>
              <a:defRPr/>
            </a:pPr>
            <a:r>
              <a:rPr lang="en-US" sz="2800" dirty="0">
                <a:solidFill>
                  <a:srgbClr val="363636"/>
                </a:solidFill>
              </a:rPr>
              <a:t>The non-Federal share may be cash or in-kind (property or services) contributions.</a:t>
            </a:r>
          </a:p>
          <a:p>
            <a:pPr marL="228600" indent="-228600">
              <a:lnSpc>
                <a:spcPct val="90000"/>
              </a:lnSpc>
              <a:spcBef>
                <a:spcPts val="1000"/>
              </a:spcBef>
              <a:buFont typeface="Arial" panose="020B0604020202020204" pitchFamily="34" charset="0"/>
              <a:buChar char="•"/>
              <a:defRPr/>
            </a:pPr>
            <a:endParaRPr lang="en-US" sz="2800" dirty="0">
              <a:solidFill>
                <a:srgbClr val="363636"/>
              </a:solidFill>
            </a:endParaRPr>
          </a:p>
          <a:p>
            <a:pPr marL="228600" indent="-228600">
              <a:lnSpc>
                <a:spcPct val="90000"/>
              </a:lnSpc>
              <a:spcBef>
                <a:spcPts val="1000"/>
              </a:spcBef>
              <a:buFont typeface="Arial" panose="020B0604020202020204" pitchFamily="34" charset="0"/>
              <a:buChar char="•"/>
              <a:defRPr/>
            </a:pPr>
            <a:r>
              <a:rPr lang="en-US" sz="2800" dirty="0">
                <a:solidFill>
                  <a:srgbClr val="363636"/>
                </a:solidFill>
              </a:rPr>
              <a:t>Cost sharing is a requirement for award and any application that does not include cost sharing will not be considered.</a:t>
            </a:r>
          </a:p>
        </p:txBody>
      </p:sp>
    </p:spTree>
    <p:extLst>
      <p:ext uri="{BB962C8B-B14F-4D97-AF65-F5344CB8AC3E}">
        <p14:creationId xmlns:p14="http://schemas.microsoft.com/office/powerpoint/2010/main" val="3598805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Other Eligibility Considerations </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12</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191876"/>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228600" indent="-228600">
              <a:lnSpc>
                <a:spcPct val="90000"/>
              </a:lnSpc>
              <a:spcBef>
                <a:spcPts val="1000"/>
              </a:spcBef>
              <a:spcAft>
                <a:spcPts val="800"/>
              </a:spcAft>
              <a:buFont typeface="Arial" panose="020B0604020202020204" pitchFamily="34" charset="0"/>
              <a:buChar char="•"/>
              <a:defRPr/>
            </a:pPr>
            <a:endParaRPr lang="en-US" sz="2800" dirty="0">
              <a:solidFill>
                <a:srgbClr val="363636"/>
              </a:solidFill>
            </a:endParaRPr>
          </a:p>
          <a:p>
            <a:pPr marL="228600" indent="-228600">
              <a:lnSpc>
                <a:spcPct val="90000"/>
              </a:lnSpc>
              <a:spcBef>
                <a:spcPts val="1000"/>
              </a:spcBef>
              <a:spcAft>
                <a:spcPts val="800"/>
              </a:spcAft>
              <a:buFont typeface="Arial" panose="020B0604020202020204" pitchFamily="34" charset="0"/>
              <a:buChar char="•"/>
              <a:defRPr/>
            </a:pPr>
            <a:r>
              <a:rPr lang="en-US" sz="2800" dirty="0">
                <a:solidFill>
                  <a:srgbClr val="363636"/>
                </a:solidFill>
              </a:rPr>
              <a:t>The proposed intervention must relate to at least one of the priority topic areas.  The project narrative must clearly state the priority topic area(s) the intervention will address.</a:t>
            </a:r>
          </a:p>
          <a:p>
            <a:pPr marL="228600" indent="-228600">
              <a:lnSpc>
                <a:spcPct val="90000"/>
              </a:lnSpc>
              <a:spcBef>
                <a:spcPts val="1000"/>
              </a:spcBef>
              <a:spcAft>
                <a:spcPts val="800"/>
              </a:spcAft>
              <a:buFont typeface="Arial" panose="020B0604020202020204" pitchFamily="34" charset="0"/>
              <a:buChar char="•"/>
              <a:defRPr/>
            </a:pPr>
            <a:r>
              <a:rPr lang="en-US" sz="2800" dirty="0">
                <a:solidFill>
                  <a:srgbClr val="363636"/>
                </a:solidFill>
              </a:rPr>
              <a:t>SSA will consider only one (1) application from each applicant. </a:t>
            </a:r>
          </a:p>
          <a:p>
            <a:pPr marL="685800" lvl="1" indent="-228600">
              <a:lnSpc>
                <a:spcPct val="107000"/>
              </a:lnSpc>
              <a:spcAft>
                <a:spcPts val="800"/>
              </a:spcAft>
              <a:buFont typeface="Arial" panose="020B0604020202020204" pitchFamily="34" charset="0"/>
              <a:buChar char="•"/>
              <a:defRPr/>
            </a:pPr>
            <a:r>
              <a:rPr lang="en-US" sz="2400" dirty="0">
                <a:solidFill>
                  <a:prstClr val="black"/>
                </a:solidFill>
                <a:cs typeface="Times New Roman" panose="02020603050405020304" pitchFamily="18" charset="0"/>
              </a:rPr>
              <a:t>Applicants may be sub-applicants on multiple applications or the lead applicant on one application and a sub-applicant on any other applications.  </a:t>
            </a:r>
          </a:p>
          <a:p>
            <a:pPr marL="685800" lvl="1" indent="-228600">
              <a:lnSpc>
                <a:spcPct val="107000"/>
              </a:lnSpc>
              <a:spcAft>
                <a:spcPts val="800"/>
              </a:spcAft>
              <a:buFont typeface="Arial" panose="020B0604020202020204" pitchFamily="34" charset="0"/>
              <a:buChar char="•"/>
              <a:defRPr/>
            </a:pPr>
            <a:r>
              <a:rPr lang="en-US" sz="2400" dirty="0">
                <a:solidFill>
                  <a:prstClr val="black"/>
                </a:solidFill>
                <a:cs typeface="Times New Roman" panose="02020603050405020304" pitchFamily="18" charset="0"/>
              </a:rPr>
              <a:t>A sub-applicant is any entity that will serve as a partner to the lead applicant in the performance of the work laid out in a proposal’s project narrative.</a:t>
            </a:r>
          </a:p>
          <a:p>
            <a:pPr marL="228600" indent="-228600">
              <a:lnSpc>
                <a:spcPct val="107000"/>
              </a:lnSpc>
              <a:spcAft>
                <a:spcPts val="800"/>
              </a:spcAft>
              <a:buFont typeface="Arial" panose="020B0604020202020204" pitchFamily="34" charset="0"/>
              <a:buChar char="•"/>
              <a:defRPr/>
            </a:pPr>
            <a:endParaRPr lang="en-US" dirty="0"/>
          </a:p>
        </p:txBody>
      </p:sp>
    </p:spTree>
    <p:extLst>
      <p:ext uri="{BB962C8B-B14F-4D97-AF65-F5344CB8AC3E}">
        <p14:creationId xmlns:p14="http://schemas.microsoft.com/office/powerpoint/2010/main" val="3548442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Notice of Intent to Apply</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13</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237167" y="1209420"/>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228600" indent="-228600">
              <a:lnSpc>
                <a:spcPct val="90000"/>
              </a:lnSpc>
              <a:spcBef>
                <a:spcPts val="1000"/>
              </a:spcBef>
              <a:spcAft>
                <a:spcPts val="800"/>
              </a:spcAft>
              <a:buFont typeface="Arial" panose="020B0604020202020204" pitchFamily="34" charset="0"/>
              <a:buChar char="•"/>
              <a:defRPr/>
            </a:pPr>
            <a:endParaRPr lang="en-US" sz="800" dirty="0">
              <a:solidFill>
                <a:srgbClr val="363636"/>
              </a:solidFill>
            </a:endParaRPr>
          </a:p>
          <a:p>
            <a:pPr marL="228600" indent="-228600">
              <a:lnSpc>
                <a:spcPct val="90000"/>
              </a:lnSpc>
              <a:spcBef>
                <a:spcPts val="1000"/>
              </a:spcBef>
              <a:spcAft>
                <a:spcPts val="800"/>
              </a:spcAft>
              <a:buFont typeface="Arial" panose="020B0604020202020204" pitchFamily="34" charset="0"/>
              <a:buChar char="•"/>
              <a:defRPr/>
            </a:pPr>
            <a:r>
              <a:rPr lang="en-US" sz="2400" dirty="0">
                <a:solidFill>
                  <a:srgbClr val="363636"/>
                </a:solidFill>
              </a:rPr>
              <a:t>SSA strongly encourages organizations interested in applying to submit to SSA a Letter of Intent to Apply. </a:t>
            </a:r>
          </a:p>
          <a:p>
            <a:pPr marL="228600" indent="-228600">
              <a:lnSpc>
                <a:spcPct val="90000"/>
              </a:lnSpc>
              <a:spcBef>
                <a:spcPts val="1000"/>
              </a:spcBef>
              <a:spcAft>
                <a:spcPts val="800"/>
              </a:spcAft>
              <a:buFont typeface="Arial" panose="020B0604020202020204" pitchFamily="34" charset="0"/>
              <a:buChar char="•"/>
              <a:defRPr/>
            </a:pPr>
            <a:r>
              <a:rPr lang="en-US" sz="2400" dirty="0">
                <a:solidFill>
                  <a:srgbClr val="363636"/>
                </a:solidFill>
              </a:rPr>
              <a:t>A Letter of Intent to Apply should be submitted via e-mail to </a:t>
            </a:r>
            <a:r>
              <a:rPr lang="en-US" sz="2400" dirty="0">
                <a:solidFill>
                  <a:srgbClr val="363636"/>
                </a:solidFill>
                <a:hlinkClick r:id="rId3"/>
              </a:rPr>
              <a:t>SSA.ICAP@ssa.gov</a:t>
            </a:r>
            <a:r>
              <a:rPr lang="en-US" sz="2400" dirty="0">
                <a:solidFill>
                  <a:srgbClr val="363636"/>
                </a:solidFill>
              </a:rPr>
              <a:t> on or prior to June 30, 2023.  Please use “Intent to Apply” in the e-mail subject line.</a:t>
            </a:r>
          </a:p>
          <a:p>
            <a:pPr marL="228600" indent="-228600">
              <a:lnSpc>
                <a:spcPct val="90000"/>
              </a:lnSpc>
              <a:spcBef>
                <a:spcPts val="1000"/>
              </a:spcBef>
              <a:spcAft>
                <a:spcPts val="800"/>
              </a:spcAft>
              <a:buFont typeface="Arial" panose="020B0604020202020204" pitchFamily="34" charset="0"/>
              <a:buChar char="•"/>
              <a:defRPr/>
            </a:pPr>
            <a:r>
              <a:rPr lang="en-US" sz="2400" dirty="0">
                <a:solidFill>
                  <a:srgbClr val="363636"/>
                </a:solidFill>
              </a:rPr>
              <a:t>Include the following information the lead applicant’s name and address; information identifying the project partners; and a general overview of the intervention</a:t>
            </a:r>
          </a:p>
          <a:p>
            <a:pPr marL="742950" lvl="1" indent="-285750">
              <a:lnSpc>
                <a:spcPct val="90000"/>
              </a:lnSpc>
              <a:spcAft>
                <a:spcPts val="600"/>
              </a:spcAft>
              <a:buFont typeface="Arial" panose="020B0604020202020204" pitchFamily="34" charset="0"/>
              <a:buChar char="•"/>
              <a:defRPr/>
            </a:pPr>
            <a:r>
              <a:rPr lang="en-US" sz="2400" dirty="0">
                <a:solidFill>
                  <a:srgbClr val="363636"/>
                </a:solidFill>
              </a:rPr>
              <a:t>See the ICAP RFA (p7) for additional information.</a:t>
            </a:r>
          </a:p>
          <a:p>
            <a:pPr marL="742950" lvl="1" indent="-285750">
              <a:lnSpc>
                <a:spcPct val="90000"/>
              </a:lnSpc>
              <a:spcAft>
                <a:spcPts val="600"/>
              </a:spcAft>
              <a:buFont typeface="Arial" panose="020B0604020202020204" pitchFamily="34" charset="0"/>
              <a:buChar char="•"/>
              <a:defRPr/>
            </a:pPr>
            <a:endParaRPr lang="en-US" sz="2100" dirty="0">
              <a:solidFill>
                <a:srgbClr val="363636"/>
              </a:solidFill>
            </a:endParaRPr>
          </a:p>
          <a:p>
            <a:pPr marL="285750" indent="-285750">
              <a:lnSpc>
                <a:spcPct val="90000"/>
              </a:lnSpc>
              <a:spcAft>
                <a:spcPts val="600"/>
              </a:spcAft>
              <a:buFont typeface="Arial" panose="020B0604020202020204" pitchFamily="34" charset="0"/>
              <a:buChar char="•"/>
              <a:defRPr/>
            </a:pPr>
            <a:endParaRPr lang="en-US" sz="2100" dirty="0">
              <a:solidFill>
                <a:srgbClr val="363636"/>
              </a:solidFill>
            </a:endParaRPr>
          </a:p>
        </p:txBody>
      </p:sp>
    </p:spTree>
    <p:extLst>
      <p:ext uri="{BB962C8B-B14F-4D97-AF65-F5344CB8AC3E}">
        <p14:creationId xmlns:p14="http://schemas.microsoft.com/office/powerpoint/2010/main" val="4186748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Proposal Application Package</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14</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191876"/>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342900" indent="-342900">
              <a:lnSpc>
                <a:spcPct val="90000"/>
              </a:lnSpc>
              <a:spcBef>
                <a:spcPts val="1000"/>
              </a:spcBef>
              <a:spcAft>
                <a:spcPts val="800"/>
              </a:spcAft>
              <a:buFont typeface="Arial" panose="020B0604020202020204" pitchFamily="34" charset="0"/>
              <a:buChar char="•"/>
              <a:defRPr/>
            </a:pPr>
            <a:endParaRPr lang="en-US" sz="2800" dirty="0">
              <a:solidFill>
                <a:srgbClr val="363636"/>
              </a:solidFill>
              <a:latin typeface="Arial" panose="020B0604020202020204" pitchFamily="34" charset="0"/>
            </a:endParaRPr>
          </a:p>
          <a:p>
            <a:pPr marL="342900" indent="-342900">
              <a:lnSpc>
                <a:spcPct val="90000"/>
              </a:lnSpc>
              <a:spcBef>
                <a:spcPts val="1000"/>
              </a:spcBef>
              <a:spcAft>
                <a:spcPts val="800"/>
              </a:spcAft>
              <a:buFont typeface="Arial" panose="020B0604020202020204" pitchFamily="34" charset="0"/>
              <a:buChar char="•"/>
              <a:defRPr/>
            </a:pPr>
            <a:r>
              <a:rPr lang="en-US" sz="2800" dirty="0">
                <a:solidFill>
                  <a:srgbClr val="363636"/>
                </a:solidFill>
              </a:rPr>
              <a:t>SF-424 “Application for Federal Assistance” </a:t>
            </a:r>
          </a:p>
          <a:p>
            <a:pPr marL="342900" indent="-342900">
              <a:lnSpc>
                <a:spcPct val="90000"/>
              </a:lnSpc>
              <a:spcBef>
                <a:spcPts val="1000"/>
              </a:spcBef>
              <a:spcAft>
                <a:spcPts val="800"/>
              </a:spcAft>
              <a:buFont typeface="Arial" panose="020B0604020202020204" pitchFamily="34" charset="0"/>
              <a:buChar char="•"/>
              <a:defRPr/>
            </a:pPr>
            <a:r>
              <a:rPr lang="en-US" sz="2800" dirty="0">
                <a:solidFill>
                  <a:srgbClr val="363636"/>
                </a:solidFill>
              </a:rPr>
              <a:t>SF-424A “Budget Information Form” and budget narrative </a:t>
            </a:r>
          </a:p>
          <a:p>
            <a:pPr marL="342900" indent="-342900">
              <a:lnSpc>
                <a:spcPct val="90000"/>
              </a:lnSpc>
              <a:spcBef>
                <a:spcPts val="1000"/>
              </a:spcBef>
              <a:spcAft>
                <a:spcPts val="800"/>
              </a:spcAft>
              <a:buFont typeface="Arial" panose="020B0604020202020204" pitchFamily="34" charset="0"/>
              <a:buChar char="•"/>
              <a:defRPr/>
            </a:pPr>
            <a:r>
              <a:rPr lang="en-US" sz="2800" dirty="0">
                <a:solidFill>
                  <a:srgbClr val="363636"/>
                </a:solidFill>
              </a:rPr>
              <a:t>Project narrative</a:t>
            </a:r>
          </a:p>
          <a:p>
            <a:pPr marL="342900" indent="-342900">
              <a:lnSpc>
                <a:spcPct val="90000"/>
              </a:lnSpc>
              <a:spcBef>
                <a:spcPts val="1000"/>
              </a:spcBef>
              <a:spcAft>
                <a:spcPts val="800"/>
              </a:spcAft>
              <a:buFont typeface="Arial" panose="020B0604020202020204" pitchFamily="34" charset="0"/>
              <a:buChar char="•"/>
              <a:defRPr/>
            </a:pPr>
            <a:r>
              <a:rPr lang="en-US" sz="2800" dirty="0">
                <a:solidFill>
                  <a:srgbClr val="363636"/>
                </a:solidFill>
              </a:rPr>
              <a:t>Attachments to the project narrative</a:t>
            </a:r>
          </a:p>
        </p:txBody>
      </p:sp>
    </p:spTree>
    <p:extLst>
      <p:ext uri="{BB962C8B-B14F-4D97-AF65-F5344CB8AC3E}">
        <p14:creationId xmlns:p14="http://schemas.microsoft.com/office/powerpoint/2010/main" val="431973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Project Narrative</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15</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213463"/>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342900" indent="-342900">
              <a:lnSpc>
                <a:spcPct val="90000"/>
              </a:lnSpc>
              <a:spcBef>
                <a:spcPts val="1000"/>
              </a:spcBef>
              <a:spcAft>
                <a:spcPts val="800"/>
              </a:spcAft>
              <a:buFont typeface="Arial" panose="020B0604020202020204" pitchFamily="34" charset="0"/>
              <a:buChar char="•"/>
              <a:defRPr/>
            </a:pPr>
            <a:endParaRPr lang="en-US" sz="1000" dirty="0">
              <a:solidFill>
                <a:srgbClr val="363636"/>
              </a:solidFill>
            </a:endParaRPr>
          </a:p>
          <a:p>
            <a:pPr marL="342900" indent="-342900">
              <a:lnSpc>
                <a:spcPct val="90000"/>
              </a:lnSpc>
              <a:spcBef>
                <a:spcPts val="1000"/>
              </a:spcBef>
              <a:spcAft>
                <a:spcPts val="800"/>
              </a:spcAft>
              <a:buFont typeface="Arial" panose="020B0604020202020204" pitchFamily="34" charset="0"/>
              <a:buChar char="•"/>
              <a:defRPr/>
            </a:pPr>
            <a:r>
              <a:rPr lang="en-US" sz="2400" dirty="0">
                <a:solidFill>
                  <a:srgbClr val="363636"/>
                </a:solidFill>
              </a:rPr>
              <a:t>Strategic Approach and Project Design </a:t>
            </a:r>
          </a:p>
          <a:p>
            <a:pPr marL="800100" lvl="1" indent="-342900">
              <a:buFont typeface="Arial" panose="020B0604020202020204" pitchFamily="34" charset="0"/>
              <a:buChar char="•"/>
              <a:defRPr/>
            </a:pPr>
            <a:r>
              <a:rPr lang="en-US" sz="2400" dirty="0">
                <a:solidFill>
                  <a:srgbClr val="363636"/>
                </a:solidFill>
              </a:rPr>
              <a:t>Comprehensive Description of the Model</a:t>
            </a:r>
          </a:p>
          <a:p>
            <a:pPr marL="800100" lvl="1" indent="-342900">
              <a:buFont typeface="Arial" panose="020B0604020202020204" pitchFamily="34" charset="0"/>
              <a:buChar char="•"/>
              <a:defRPr/>
            </a:pPr>
            <a:r>
              <a:rPr lang="en-US" sz="2400" dirty="0">
                <a:solidFill>
                  <a:srgbClr val="363636"/>
                </a:solidFill>
              </a:rPr>
              <a:t>Supporting Evidence </a:t>
            </a:r>
          </a:p>
          <a:p>
            <a:pPr marL="800100" lvl="1" indent="-342900">
              <a:buFont typeface="Arial" panose="020B0604020202020204" pitchFamily="34" charset="0"/>
              <a:buChar char="•"/>
              <a:defRPr/>
            </a:pPr>
            <a:r>
              <a:rPr lang="en-US" sz="2400" dirty="0">
                <a:solidFill>
                  <a:srgbClr val="363636"/>
                </a:solidFill>
              </a:rPr>
              <a:t>Evaluation Strategy	</a:t>
            </a:r>
          </a:p>
          <a:p>
            <a:pPr marL="800100" lvl="1" indent="-342900">
              <a:buFont typeface="Arial" panose="020B0604020202020204" pitchFamily="34" charset="0"/>
              <a:buChar char="•"/>
              <a:defRPr/>
            </a:pPr>
            <a:r>
              <a:rPr lang="en-US" sz="2400" dirty="0">
                <a:solidFill>
                  <a:srgbClr val="363636"/>
                </a:solidFill>
              </a:rPr>
              <a:t>Work Plans and Timelines</a:t>
            </a:r>
          </a:p>
          <a:p>
            <a:pPr marL="342900" indent="-342900">
              <a:lnSpc>
                <a:spcPct val="90000"/>
              </a:lnSpc>
              <a:spcBef>
                <a:spcPts val="1000"/>
              </a:spcBef>
              <a:spcAft>
                <a:spcPts val="800"/>
              </a:spcAft>
              <a:buFont typeface="Arial" panose="020B0604020202020204" pitchFamily="34" charset="0"/>
              <a:buChar char="•"/>
              <a:defRPr/>
            </a:pPr>
            <a:r>
              <a:rPr lang="en-US" sz="2400" dirty="0">
                <a:solidFill>
                  <a:srgbClr val="363636"/>
                </a:solidFill>
              </a:rPr>
              <a:t>Organizational Capacity and Quality of Key Personnel </a:t>
            </a:r>
          </a:p>
          <a:p>
            <a:pPr marL="342900" indent="-342900">
              <a:lnSpc>
                <a:spcPct val="90000"/>
              </a:lnSpc>
              <a:spcBef>
                <a:spcPts val="1000"/>
              </a:spcBef>
              <a:spcAft>
                <a:spcPts val="800"/>
              </a:spcAft>
              <a:buFont typeface="Arial" panose="020B0604020202020204" pitchFamily="34" charset="0"/>
              <a:buChar char="•"/>
              <a:defRPr/>
            </a:pPr>
            <a:r>
              <a:rPr lang="en-US" sz="2400" dirty="0">
                <a:solidFill>
                  <a:srgbClr val="363636"/>
                </a:solidFill>
              </a:rPr>
              <a:t>Management/Operational Plan </a:t>
            </a:r>
          </a:p>
          <a:p>
            <a:pPr marL="800100" lvl="1" indent="-342900">
              <a:buFont typeface="Arial" panose="020B0604020202020204" pitchFamily="34" charset="0"/>
              <a:buChar char="•"/>
              <a:defRPr/>
            </a:pPr>
            <a:r>
              <a:rPr lang="en-US" sz="2400" dirty="0">
                <a:solidFill>
                  <a:srgbClr val="363636"/>
                </a:solidFill>
              </a:rPr>
              <a:t>Risk Management and Opportunities </a:t>
            </a:r>
          </a:p>
          <a:p>
            <a:pPr marL="800100" lvl="1" indent="-342900">
              <a:buFont typeface="Arial" panose="020B0604020202020204" pitchFamily="34" charset="0"/>
              <a:buChar char="•"/>
              <a:defRPr/>
            </a:pPr>
            <a:r>
              <a:rPr lang="en-US" sz="2400" dirty="0">
                <a:solidFill>
                  <a:srgbClr val="363636"/>
                </a:solidFill>
              </a:rPr>
              <a:t>Continuous Quality Improvement </a:t>
            </a:r>
          </a:p>
        </p:txBody>
      </p:sp>
    </p:spTree>
    <p:extLst>
      <p:ext uri="{BB962C8B-B14F-4D97-AF65-F5344CB8AC3E}">
        <p14:creationId xmlns:p14="http://schemas.microsoft.com/office/powerpoint/2010/main" val="622010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Description of Model </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16</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213463"/>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342900" indent="-342900">
              <a:buFont typeface="Arial" panose="020B0604020202020204" pitchFamily="34" charset="0"/>
              <a:buChar char="•"/>
              <a:defRPr/>
            </a:pPr>
            <a:r>
              <a:rPr lang="en-US" sz="2400" dirty="0">
                <a:solidFill>
                  <a:srgbClr val="363636"/>
                </a:solidFill>
              </a:rPr>
              <a:t>Description of the problem in both quantitative and qualitative terms</a:t>
            </a:r>
          </a:p>
          <a:p>
            <a:pPr marL="342900" indent="-342900">
              <a:buFont typeface="Arial" panose="020B0604020202020204" pitchFamily="34" charset="0"/>
              <a:buChar char="•"/>
              <a:defRPr/>
            </a:pPr>
            <a:endParaRPr lang="en-US" sz="2400" dirty="0">
              <a:solidFill>
                <a:srgbClr val="363636"/>
              </a:solidFill>
            </a:endParaRPr>
          </a:p>
          <a:p>
            <a:pPr marL="342900" indent="-342900">
              <a:buFont typeface="Arial" panose="020B0604020202020204" pitchFamily="34" charset="0"/>
              <a:buChar char="•"/>
              <a:defRPr/>
            </a:pPr>
            <a:r>
              <a:rPr lang="en-US" sz="2400" dirty="0">
                <a:solidFill>
                  <a:srgbClr val="363636"/>
                </a:solidFill>
              </a:rPr>
              <a:t>Intervention design including the specific strategies to be used or adapted, including the theory of change for the model and its evidence base, including:</a:t>
            </a:r>
          </a:p>
          <a:p>
            <a:pPr marL="800100" lvl="1" indent="-342900">
              <a:buFont typeface="Arial" panose="020B0604020202020204" pitchFamily="34" charset="0"/>
              <a:buChar char="•"/>
              <a:defRPr/>
            </a:pPr>
            <a:r>
              <a:rPr lang="en-US" sz="2400" dirty="0">
                <a:solidFill>
                  <a:srgbClr val="363636"/>
                </a:solidFill>
              </a:rPr>
              <a:t>The</a:t>
            </a:r>
            <a:r>
              <a:rPr lang="en-US" sz="2400" b="1" dirty="0">
                <a:solidFill>
                  <a:srgbClr val="363636"/>
                </a:solidFill>
              </a:rPr>
              <a:t> type, duration, and scope of the activities</a:t>
            </a:r>
            <a:r>
              <a:rPr lang="en-US" sz="2400" dirty="0">
                <a:solidFill>
                  <a:srgbClr val="363636"/>
                </a:solidFill>
              </a:rPr>
              <a:t> to be conducted with the </a:t>
            </a:r>
            <a:r>
              <a:rPr lang="en-US" sz="2400" b="1" dirty="0">
                <a:solidFill>
                  <a:srgbClr val="363636"/>
                </a:solidFill>
              </a:rPr>
              <a:t>target population.</a:t>
            </a:r>
          </a:p>
          <a:p>
            <a:pPr marL="800100" lvl="1" indent="-342900">
              <a:buFont typeface="Arial" panose="020B0604020202020204" pitchFamily="34" charset="0"/>
              <a:buChar char="•"/>
              <a:defRPr/>
            </a:pPr>
            <a:r>
              <a:rPr lang="en-US" sz="2400" dirty="0">
                <a:solidFill>
                  <a:srgbClr val="363636"/>
                </a:solidFill>
              </a:rPr>
              <a:t>How the proposed activities will lead to the proposed </a:t>
            </a:r>
            <a:r>
              <a:rPr lang="en-US" sz="2400" b="1" dirty="0">
                <a:solidFill>
                  <a:schemeClr val="tx1"/>
                </a:solidFill>
              </a:rPr>
              <a:t>outputs and outcomes</a:t>
            </a:r>
            <a:r>
              <a:rPr lang="en-US" sz="2400" dirty="0">
                <a:solidFill>
                  <a:srgbClr val="363636"/>
                </a:solidFill>
              </a:rPr>
              <a:t>.  </a:t>
            </a:r>
          </a:p>
          <a:p>
            <a:pPr marL="342900" indent="-342900">
              <a:buFont typeface="Arial" panose="020B0604020202020204" pitchFamily="34" charset="0"/>
              <a:buChar char="•"/>
              <a:defRPr/>
            </a:pPr>
            <a:endParaRPr lang="en-US" sz="2400" dirty="0">
              <a:solidFill>
                <a:srgbClr val="363636"/>
              </a:solidFill>
            </a:endParaRPr>
          </a:p>
          <a:p>
            <a:pPr marL="342900" indent="-342900">
              <a:buFont typeface="Arial" panose="020B0604020202020204" pitchFamily="34" charset="0"/>
              <a:buChar char="•"/>
              <a:defRPr/>
            </a:pPr>
            <a:r>
              <a:rPr lang="en-US" sz="2400" dirty="0">
                <a:solidFill>
                  <a:srgbClr val="363636"/>
                </a:solidFill>
              </a:rPr>
              <a:t>Any past/current efforts to address the issue, how the activities in the proposed project differ, and how the new activities will lead to improved outcomes.  </a:t>
            </a:r>
          </a:p>
        </p:txBody>
      </p:sp>
    </p:spTree>
    <p:extLst>
      <p:ext uri="{BB962C8B-B14F-4D97-AF65-F5344CB8AC3E}">
        <p14:creationId xmlns:p14="http://schemas.microsoft.com/office/powerpoint/2010/main" val="381532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C183D7F6-B498-43B3-948B-1728B52AA6E4}">
                <adec:decorative xmlns:adec="http://schemas.microsoft.com/office/drawing/2017/decorative" val="0"/>
              </a:ext>
            </a:extLst>
          </p:cNvPr>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Supporting Evidence</a:t>
            </a:r>
          </a:p>
        </p:txBody>
      </p:sp>
      <p:sp>
        <p:nvSpPr>
          <p:cNvPr id="12" name="Slide Number Placeholder 5">
            <a:extLst>
              <a:ext uri="{C183D7F6-B498-43B3-948B-1728B52AA6E4}">
                <adec:decorative xmlns:adec="http://schemas.microsoft.com/office/drawing/2017/decorative" val="0"/>
              </a:ext>
            </a:extLst>
          </p:cNvPr>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17</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 uri="{C183D7F6-B498-43B3-948B-1728B52AA6E4}">
                <adec:decorative xmlns:adec="http://schemas.microsoft.com/office/drawing/2017/decorative" val="0"/>
              </a:ext>
            </a:extLst>
          </p:cNvPr>
          <p:cNvSpPr/>
          <p:nvPr/>
        </p:nvSpPr>
        <p:spPr>
          <a:xfrm>
            <a:off x="302359" y="1213463"/>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342900" indent="-342900">
              <a:buFont typeface="Arial" panose="020B0604020202020204" pitchFamily="34" charset="0"/>
              <a:buChar char="•"/>
              <a:defRPr/>
            </a:pPr>
            <a:endParaRPr lang="en-US" sz="2600" dirty="0">
              <a:solidFill>
                <a:srgbClr val="363636"/>
              </a:solidFill>
            </a:endParaRPr>
          </a:p>
          <a:p>
            <a:pPr marL="342900" indent="-342900">
              <a:buFont typeface="Arial" panose="020B0604020202020204" pitchFamily="34" charset="0"/>
              <a:buChar char="•"/>
              <a:defRPr/>
            </a:pPr>
            <a:r>
              <a:rPr lang="en-US" sz="2400" dirty="0">
                <a:solidFill>
                  <a:srgbClr val="363636"/>
                </a:solidFill>
              </a:rPr>
              <a:t>Discuss evidence base for including each strategy with respect to the project and the target population </a:t>
            </a:r>
          </a:p>
          <a:p>
            <a:pPr marL="342900" indent="-342900">
              <a:buFont typeface="Arial" panose="020B0604020202020204" pitchFamily="34" charset="0"/>
              <a:buChar char="•"/>
              <a:defRPr/>
            </a:pPr>
            <a:endParaRPr lang="en-US" sz="2400" dirty="0">
              <a:solidFill>
                <a:srgbClr val="363636"/>
              </a:solidFill>
            </a:endParaRPr>
          </a:p>
          <a:p>
            <a:pPr marL="342900" indent="-342900">
              <a:buFont typeface="Arial" panose="020B0604020202020204" pitchFamily="34" charset="0"/>
              <a:buChar char="•"/>
              <a:defRPr/>
            </a:pPr>
            <a:r>
              <a:rPr lang="en-US" sz="2400" dirty="0">
                <a:solidFill>
                  <a:srgbClr val="363636"/>
                </a:solidFill>
              </a:rPr>
              <a:t>Use this section to support the funding category for which you are applying, whether causal or feasibility. </a:t>
            </a:r>
          </a:p>
          <a:p>
            <a:pPr marL="342900" indent="-342900">
              <a:buFont typeface="Arial" panose="020B0604020202020204" pitchFamily="34" charset="0"/>
              <a:buChar char="•"/>
              <a:defRPr/>
            </a:pPr>
            <a:endParaRPr lang="en-US" sz="2400" dirty="0">
              <a:solidFill>
                <a:srgbClr val="363636"/>
              </a:solidFill>
            </a:endParaRPr>
          </a:p>
          <a:p>
            <a:pPr marL="342900" indent="-342900">
              <a:buFont typeface="Arial" panose="020B0604020202020204" pitchFamily="34" charset="0"/>
              <a:buChar char="•"/>
              <a:defRPr/>
            </a:pPr>
            <a:r>
              <a:rPr lang="en-US" sz="2400" dirty="0">
                <a:solidFill>
                  <a:srgbClr val="363636"/>
                </a:solidFill>
              </a:rPr>
              <a:t>Several federal agencies have clearinghouses that are good resources for more information about intervention-based research.</a:t>
            </a:r>
            <a:r>
              <a:rPr lang="en-US" sz="2600" dirty="0">
                <a:solidFill>
                  <a:srgbClr val="363636"/>
                </a:solidFill>
              </a:rPr>
              <a:t>	</a:t>
            </a:r>
          </a:p>
        </p:txBody>
      </p:sp>
    </p:spTree>
    <p:extLst>
      <p:ext uri="{BB962C8B-B14F-4D97-AF65-F5344CB8AC3E}">
        <p14:creationId xmlns:p14="http://schemas.microsoft.com/office/powerpoint/2010/main" val="944751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Federal Clearinghouses</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18</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237167" y="1077218"/>
            <a:ext cx="11709281" cy="5552182"/>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800100" lvl="1" indent="-342900">
              <a:lnSpc>
                <a:spcPct val="85000"/>
              </a:lnSpc>
              <a:buFont typeface="Arial" panose="020B0604020202020204" pitchFamily="34" charset="0"/>
              <a:buChar char="•"/>
              <a:defRPr/>
            </a:pPr>
            <a:endParaRPr lang="en-US" sz="2200" dirty="0">
              <a:solidFill>
                <a:srgbClr val="363636"/>
              </a:solidFill>
            </a:endParaRPr>
          </a:p>
          <a:p>
            <a:pPr marL="342900" indent="-342900">
              <a:lnSpc>
                <a:spcPct val="85000"/>
              </a:lnSpc>
              <a:spcAft>
                <a:spcPts val="600"/>
              </a:spcAft>
              <a:buFont typeface="Arial" panose="020B0604020202020204" pitchFamily="34" charset="0"/>
              <a:buChar char="•"/>
              <a:defRPr/>
            </a:pPr>
            <a:r>
              <a:rPr lang="en-US" sz="2400" dirty="0">
                <a:solidFill>
                  <a:srgbClr val="363636"/>
                </a:solidFill>
              </a:rPr>
              <a:t>As noted in the ICAP RFA, the following clearinghouses provide evidence ratings assigned to evaluation methods and similar interventions regarding the causal impact or potential identification of causal impacts of the proposed intervention. </a:t>
            </a:r>
          </a:p>
          <a:p>
            <a:pPr marL="800100" lvl="1" indent="-342900">
              <a:lnSpc>
                <a:spcPct val="85000"/>
              </a:lnSpc>
              <a:spcAft>
                <a:spcPts val="600"/>
              </a:spcAft>
              <a:buFont typeface="Arial" panose="020B0604020202020204" pitchFamily="34" charset="0"/>
              <a:buChar char="•"/>
              <a:defRPr/>
            </a:pPr>
            <a:endParaRPr lang="en-US" sz="2400" dirty="0">
              <a:solidFill>
                <a:srgbClr val="363636"/>
              </a:solidFill>
            </a:endParaRPr>
          </a:p>
          <a:p>
            <a:pPr marL="800100" lvl="1" indent="-342900">
              <a:lnSpc>
                <a:spcPct val="85000"/>
              </a:lnSpc>
              <a:spcAft>
                <a:spcPts val="600"/>
              </a:spcAft>
              <a:buFont typeface="Arial" panose="020B0604020202020204" pitchFamily="34" charset="0"/>
              <a:buChar char="•"/>
              <a:defRPr/>
            </a:pPr>
            <a:r>
              <a:rPr lang="en-US" sz="2400" dirty="0">
                <a:solidFill>
                  <a:srgbClr val="363636"/>
                </a:solidFill>
              </a:rPr>
              <a:t>US Department of Labor Clearinghouse for Labor Evaluation and Research (CLEAR):  </a:t>
            </a:r>
            <a:r>
              <a:rPr lang="en-US" sz="2400" dirty="0">
                <a:solidFill>
                  <a:srgbClr val="363636"/>
                </a:solidFill>
                <a:hlinkClick r:id="rId3"/>
              </a:rPr>
              <a:t>https://clear.dol.gov/</a:t>
            </a:r>
            <a:endParaRPr lang="en-US" sz="2400" dirty="0">
              <a:solidFill>
                <a:srgbClr val="363636"/>
              </a:solidFill>
            </a:endParaRPr>
          </a:p>
          <a:p>
            <a:pPr marL="800100" lvl="1" indent="-342900">
              <a:lnSpc>
                <a:spcPct val="85000"/>
              </a:lnSpc>
              <a:spcAft>
                <a:spcPts val="600"/>
              </a:spcAft>
              <a:buFont typeface="Arial" panose="020B0604020202020204" pitchFamily="34" charset="0"/>
              <a:buChar char="•"/>
              <a:defRPr/>
            </a:pPr>
            <a:r>
              <a:rPr lang="en-US" sz="2400" dirty="0">
                <a:solidFill>
                  <a:srgbClr val="363636"/>
                </a:solidFill>
              </a:rPr>
              <a:t>US Department of Education What Works Clearinghouse (WWC): </a:t>
            </a:r>
            <a:r>
              <a:rPr lang="en-US" sz="2400" dirty="0">
                <a:solidFill>
                  <a:srgbClr val="363636"/>
                </a:solidFill>
                <a:hlinkClick r:id="rId4"/>
              </a:rPr>
              <a:t>https://ies.ed.gov/ncee/wwc/</a:t>
            </a:r>
            <a:endParaRPr lang="en-US" sz="2400" dirty="0">
              <a:solidFill>
                <a:srgbClr val="363636"/>
              </a:solidFill>
            </a:endParaRPr>
          </a:p>
          <a:p>
            <a:pPr marL="800100" lvl="1" indent="-342900">
              <a:lnSpc>
                <a:spcPct val="85000"/>
              </a:lnSpc>
              <a:spcAft>
                <a:spcPts val="600"/>
              </a:spcAft>
              <a:buFont typeface="Arial" panose="020B0604020202020204" pitchFamily="34" charset="0"/>
              <a:buChar char="•"/>
              <a:defRPr/>
            </a:pPr>
            <a:r>
              <a:rPr lang="en-US" sz="2400" dirty="0">
                <a:solidFill>
                  <a:srgbClr val="363636"/>
                </a:solidFill>
              </a:rPr>
              <a:t>US Department of Health and Human Services Pathways to Work Evidence Clearinghouse: </a:t>
            </a:r>
            <a:r>
              <a:rPr lang="en-US" sz="2400" dirty="0">
                <a:solidFill>
                  <a:srgbClr val="363636"/>
                </a:solidFill>
                <a:hlinkClick r:id="rId5"/>
              </a:rPr>
              <a:t>https://pathwaystowork.acf.hhs.gov/</a:t>
            </a:r>
            <a:endParaRPr lang="en-US" sz="2400" dirty="0">
              <a:solidFill>
                <a:srgbClr val="363636"/>
              </a:solidFill>
            </a:endParaRPr>
          </a:p>
        </p:txBody>
      </p:sp>
    </p:spTree>
    <p:extLst>
      <p:ext uri="{BB962C8B-B14F-4D97-AF65-F5344CB8AC3E}">
        <p14:creationId xmlns:p14="http://schemas.microsoft.com/office/powerpoint/2010/main" val="3317032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Evaluation Strategy</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19</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077218"/>
            <a:ext cx="11361413" cy="5552182"/>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800100" lvl="1" indent="-342900">
              <a:lnSpc>
                <a:spcPct val="85000"/>
              </a:lnSpc>
              <a:spcAft>
                <a:spcPts val="600"/>
              </a:spcAft>
              <a:buFont typeface="Arial" panose="020B0604020202020204" pitchFamily="34" charset="0"/>
              <a:buChar char="•"/>
              <a:defRPr/>
            </a:pPr>
            <a:endParaRPr lang="en-US" sz="2000" dirty="0">
              <a:solidFill>
                <a:srgbClr val="363636"/>
              </a:solidFill>
            </a:endParaRPr>
          </a:p>
          <a:p>
            <a:pPr marL="800100" lvl="1" indent="-342900">
              <a:lnSpc>
                <a:spcPct val="85000"/>
              </a:lnSpc>
              <a:spcAft>
                <a:spcPts val="1200"/>
              </a:spcAft>
              <a:buFont typeface="Arial" panose="020B0604020202020204" pitchFamily="34" charset="0"/>
              <a:buChar char="•"/>
              <a:defRPr/>
            </a:pPr>
            <a:r>
              <a:rPr lang="en-US" sz="2400" dirty="0">
                <a:solidFill>
                  <a:srgbClr val="363636"/>
                </a:solidFill>
              </a:rPr>
              <a:t>As stated in the ICAP RFA (p17), “[t]he application </a:t>
            </a:r>
            <a:r>
              <a:rPr lang="en-US" sz="2400" b="1" dirty="0">
                <a:solidFill>
                  <a:srgbClr val="363636"/>
                </a:solidFill>
              </a:rPr>
              <a:t>must </a:t>
            </a:r>
            <a:r>
              <a:rPr lang="en-US" sz="2400" dirty="0">
                <a:solidFill>
                  <a:srgbClr val="363636"/>
                </a:solidFill>
              </a:rPr>
              <a:t>identify the evaluation methods to be used in the proposed project and any anticipated evaluation-related challenges.” </a:t>
            </a:r>
          </a:p>
          <a:p>
            <a:pPr marL="800100" lvl="1" indent="-342900">
              <a:lnSpc>
                <a:spcPct val="85000"/>
              </a:lnSpc>
              <a:spcAft>
                <a:spcPts val="1200"/>
              </a:spcAft>
              <a:buFont typeface="Arial" panose="020B0604020202020204" pitchFamily="34" charset="0"/>
              <a:buChar char="•"/>
              <a:defRPr/>
            </a:pPr>
            <a:r>
              <a:rPr kumimoji="0" lang="en-US" sz="2400" b="0" i="0" u="none" strike="noStrike" kern="1200" cap="none" spc="0" normalizeH="0" baseline="0" noProof="0" dirty="0">
                <a:ln>
                  <a:noFill/>
                </a:ln>
                <a:solidFill>
                  <a:srgbClr val="363636"/>
                </a:solidFill>
                <a:effectLst/>
                <a:uLnTx/>
                <a:uFillTx/>
                <a:latin typeface="Calibri" panose="020F0502020204030204"/>
                <a:ea typeface="+mn-ea"/>
                <a:cs typeface="+mn-cs"/>
              </a:rPr>
              <a:t>Evaluation methods may include, but are not limited to </a:t>
            </a:r>
            <a:r>
              <a:rPr lang="en-US" sz="2400" dirty="0">
                <a:solidFill>
                  <a:srgbClr val="363636"/>
                </a:solidFill>
              </a:rPr>
              <a:t>random assignment, quasi-experimental, </a:t>
            </a:r>
            <a:r>
              <a:rPr kumimoji="0" lang="en-US" sz="2400" b="0" i="0" u="none" strike="noStrike" kern="1200" cap="none" spc="0" normalizeH="0" baseline="0" noProof="0" dirty="0">
                <a:ln>
                  <a:noFill/>
                </a:ln>
                <a:solidFill>
                  <a:srgbClr val="363636"/>
                </a:solidFill>
                <a:effectLst/>
                <a:uLnTx/>
                <a:uFillTx/>
                <a:latin typeface="Calibri" panose="020F0502020204030204"/>
                <a:ea typeface="+mn-ea"/>
                <a:cs typeface="+mn-cs"/>
              </a:rPr>
              <a:t>qualitative, quantitative, participatory, mixed-methods, pilot study, and </a:t>
            </a:r>
            <a:r>
              <a:rPr lang="en-US" sz="2400" dirty="0">
                <a:solidFill>
                  <a:srgbClr val="363636"/>
                </a:solidFill>
                <a:latin typeface="Calibri" panose="020F0502020204030204"/>
              </a:rPr>
              <a:t>non</a:t>
            </a:r>
            <a:r>
              <a:rPr kumimoji="0" lang="en-US" sz="2400" b="0" i="0" u="none" strike="noStrike" kern="1200" cap="none" spc="0" normalizeH="0" baseline="0" noProof="0" dirty="0">
                <a:ln>
                  <a:noFill/>
                </a:ln>
                <a:solidFill>
                  <a:srgbClr val="363636"/>
                </a:solidFill>
                <a:effectLst/>
                <a:uLnTx/>
                <a:uFillTx/>
                <a:latin typeface="Calibri" panose="020F0502020204030204"/>
                <a:ea typeface="+mn-ea"/>
                <a:cs typeface="+mn-cs"/>
              </a:rPr>
              <a:t>-experimental designs. </a:t>
            </a:r>
          </a:p>
          <a:p>
            <a:pPr marL="800100" lvl="1" indent="-342900">
              <a:lnSpc>
                <a:spcPct val="85000"/>
              </a:lnSpc>
              <a:spcAft>
                <a:spcPts val="1200"/>
              </a:spcAft>
              <a:buFont typeface="Arial" panose="020B0604020202020204" pitchFamily="34" charset="0"/>
              <a:buChar char="•"/>
              <a:defRPr/>
            </a:pPr>
            <a:r>
              <a:rPr lang="en-US" sz="2400" dirty="0">
                <a:solidFill>
                  <a:srgbClr val="363636"/>
                </a:solidFill>
              </a:rPr>
              <a:t>No points will be deducted if the lead organization has limited experience in conducting rigorous evaluations, as long as the proposal includes a partner that has such experience.</a:t>
            </a:r>
          </a:p>
          <a:p>
            <a:pPr marL="800100" lvl="1" indent="-342900">
              <a:lnSpc>
                <a:spcPct val="85000"/>
              </a:lnSpc>
              <a:spcAft>
                <a:spcPts val="1200"/>
              </a:spcAft>
              <a:buFont typeface="Arial" panose="020B0604020202020204" pitchFamily="34" charset="0"/>
              <a:buChar char="•"/>
              <a:defRPr/>
            </a:pPr>
            <a:r>
              <a:rPr lang="en-US" sz="2400" dirty="0">
                <a:solidFill>
                  <a:srgbClr val="363636"/>
                </a:solidFill>
              </a:rPr>
              <a:t>Applications should state clearly whether it is proposing a “causal design study” or a “feasibility study.”  </a:t>
            </a:r>
          </a:p>
        </p:txBody>
      </p:sp>
    </p:spTree>
    <p:extLst>
      <p:ext uri="{BB962C8B-B14F-4D97-AF65-F5344CB8AC3E}">
        <p14:creationId xmlns:p14="http://schemas.microsoft.com/office/powerpoint/2010/main" val="688448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C183D7F6-B498-43B3-948B-1728B52AA6E4}">
                <adec:decorative xmlns:adec="http://schemas.microsoft.com/office/drawing/2017/decorative" val="1"/>
              </a:ext>
            </a:extLst>
          </p:cNvPr>
          <p:cNvSpPr>
            <a:spLocks noGrp="1"/>
          </p:cNvSpPr>
          <p:nvPr>
            <p:ph type="ctrTitle"/>
          </p:nvPr>
        </p:nvSpPr>
        <p:spPr>
          <a:xfrm>
            <a:off x="2852190" y="2150117"/>
            <a:ext cx="6858000" cy="1828800"/>
          </a:xfrm>
        </p:spPr>
        <p:txBody>
          <a:bodyPr>
            <a:normAutofit/>
          </a:bodyPr>
          <a:lstStyle/>
          <a:p>
            <a:pPr>
              <a:spcAft>
                <a:spcPts val="600"/>
              </a:spcAft>
            </a:pPr>
            <a:r>
              <a:rPr lang="en-US" sz="2700" b="1" dirty="0">
                <a:solidFill>
                  <a:srgbClr val="004D86"/>
                </a:solidFill>
                <a:latin typeface="+mn-lt"/>
              </a:rPr>
              <a:t>Interventional Cooperative Agreement Program</a:t>
            </a:r>
            <a:br>
              <a:rPr lang="en-US" sz="2700" b="1" dirty="0">
                <a:solidFill>
                  <a:srgbClr val="004D86"/>
                </a:solidFill>
                <a:latin typeface="+mn-lt"/>
              </a:rPr>
            </a:br>
            <a:r>
              <a:rPr lang="en-US" sz="2700" b="1" dirty="0">
                <a:solidFill>
                  <a:srgbClr val="004D86"/>
                </a:solidFill>
                <a:latin typeface="+mn-lt"/>
              </a:rPr>
              <a:t>Informational Session</a:t>
            </a:r>
            <a:endParaRPr lang="en-US" sz="2700" b="1" dirty="0">
              <a:solidFill>
                <a:srgbClr val="002060"/>
              </a:solidFill>
              <a:latin typeface="Arial" panose="020B0604020202020204" pitchFamily="34" charset="0"/>
              <a:cs typeface="Arial" panose="020B0604020202020204" pitchFamily="34" charset="0"/>
            </a:endParaRPr>
          </a:p>
        </p:txBody>
      </p:sp>
      <p:pic>
        <p:nvPicPr>
          <p:cNvPr id="4" name="Picture 3" descr="Official seal of the Social Security Administrati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00600" y="55647"/>
            <a:ext cx="2590800" cy="2514600"/>
          </a:xfrm>
          <a:prstGeom prst="rect">
            <a:avLst/>
          </a:prstGeom>
        </p:spPr>
      </p:pic>
      <p:sp>
        <p:nvSpPr>
          <p:cNvPr id="7" name="Rectangle 6"/>
          <p:cNvSpPr/>
          <p:nvPr/>
        </p:nvSpPr>
        <p:spPr>
          <a:xfrm>
            <a:off x="2514600" y="3687589"/>
            <a:ext cx="7162800" cy="1200329"/>
          </a:xfrm>
          <a:prstGeom prst="rect">
            <a:avLst/>
          </a:prstGeom>
        </p:spPr>
        <p:txBody>
          <a:bodyPr wrap="square">
            <a:spAutoFit/>
          </a:bodyPr>
          <a:lstStyle/>
          <a:p>
            <a:pPr algn="ctr"/>
            <a:endParaRPr lang="en-US" sz="2400" dirty="0"/>
          </a:p>
          <a:p>
            <a:pPr algn="ctr"/>
            <a:r>
              <a:rPr lang="en-US" sz="2400" dirty="0"/>
              <a:t>Presented by the Social Security Administration</a:t>
            </a:r>
          </a:p>
          <a:p>
            <a:pPr algn="ctr"/>
            <a:r>
              <a:rPr lang="en-US" sz="2400" dirty="0"/>
              <a:t>Wednesday, June 28, 2023</a:t>
            </a:r>
          </a:p>
        </p:txBody>
      </p:sp>
    </p:spTree>
    <p:extLst>
      <p:ext uri="{BB962C8B-B14F-4D97-AF65-F5344CB8AC3E}">
        <p14:creationId xmlns:p14="http://schemas.microsoft.com/office/powerpoint/2010/main" val="3086011877"/>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Causal vs. Feasibility</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20</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077218"/>
            <a:ext cx="11361413" cy="5552182"/>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800100" lvl="1" indent="-342900">
              <a:lnSpc>
                <a:spcPct val="85000"/>
              </a:lnSpc>
              <a:spcAft>
                <a:spcPts val="600"/>
              </a:spcAft>
              <a:buFont typeface="Arial" panose="020B0604020202020204" pitchFamily="34" charset="0"/>
              <a:buChar char="•"/>
              <a:defRPr/>
            </a:pPr>
            <a:endParaRPr lang="en-US" sz="2000" dirty="0">
              <a:solidFill>
                <a:srgbClr val="363636"/>
              </a:solidFill>
            </a:endParaRPr>
          </a:p>
          <a:p>
            <a:pPr marL="800100" lvl="1" indent="-342900">
              <a:spcAft>
                <a:spcPts val="1200"/>
              </a:spcAft>
              <a:buFont typeface="Arial" panose="020B0604020202020204" pitchFamily="34" charset="0"/>
              <a:buChar char="•"/>
              <a:defRPr/>
            </a:pPr>
            <a:r>
              <a:rPr lang="en-US" sz="2400" dirty="0">
                <a:solidFill>
                  <a:srgbClr val="363636"/>
                </a:solidFill>
              </a:rPr>
              <a:t>Causal design studies demonstrate a high control over threats to internal validity.  Scoring for causal design strategies will be based on criteria used by the federal clearinghouses mentioned earlier. </a:t>
            </a:r>
          </a:p>
          <a:p>
            <a:pPr marL="800100" marR="0" lvl="1"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363636"/>
                </a:solidFill>
                <a:effectLst/>
                <a:uLnTx/>
                <a:uFillTx/>
                <a:latin typeface="Calibri" panose="020F0502020204030204"/>
                <a:ea typeface="+mn-ea"/>
                <a:cs typeface="+mn-cs"/>
              </a:rPr>
              <a:t>Feasibility studies have a low degree of internal validity, which may be difficult to draw causal inference. </a:t>
            </a:r>
          </a:p>
          <a:p>
            <a:pPr marL="800100" lvl="1" indent="-342900">
              <a:spcAft>
                <a:spcPts val="1200"/>
              </a:spcAft>
              <a:buFont typeface="Arial" panose="020B0604020202020204" pitchFamily="34" charset="0"/>
              <a:buChar char="•"/>
              <a:defRPr/>
            </a:pPr>
            <a:endParaRPr kumimoji="0" lang="en-US" sz="2400" b="0" i="0" u="none" strike="noStrike" kern="1200" cap="none" spc="0" normalizeH="0" baseline="0" noProof="0" dirty="0">
              <a:ln>
                <a:noFill/>
              </a:ln>
              <a:solidFill>
                <a:srgbClr val="363636"/>
              </a:solidFill>
              <a:effectLst/>
              <a:uLnTx/>
              <a:uFillTx/>
              <a:latin typeface="Calibri" panose="020F0502020204030204"/>
              <a:ea typeface="+mn-ea"/>
              <a:cs typeface="+mn-cs"/>
            </a:endParaRPr>
          </a:p>
          <a:p>
            <a:pPr marL="800100" lvl="1" indent="-342900">
              <a:spcAft>
                <a:spcPts val="1200"/>
              </a:spcAft>
              <a:buFont typeface="Arial" panose="020B0604020202020204" pitchFamily="34" charset="0"/>
              <a:buChar char="•"/>
              <a:defRPr/>
            </a:pPr>
            <a:r>
              <a:rPr kumimoji="0" lang="en-US" sz="2400" b="0" i="0" u="none" strike="noStrike" kern="1200" cap="none" spc="0" normalizeH="0" baseline="0" noProof="0" dirty="0">
                <a:ln>
                  <a:noFill/>
                </a:ln>
                <a:solidFill>
                  <a:srgbClr val="363636"/>
                </a:solidFill>
                <a:effectLst/>
                <a:uLnTx/>
                <a:uFillTx/>
                <a:latin typeface="Calibri" panose="020F0502020204030204"/>
                <a:ea typeface="+mn-ea"/>
                <a:cs typeface="+mn-cs"/>
              </a:rPr>
              <a:t>Proposals for feasibility studies are also welcome and can be rated just as highly as causal design studies, particularly if paired with evidence of why a causal design study would not be appropriate for the proposed intervention.  Feasibility studies, however, are capped at $1.5 million per project. </a:t>
            </a:r>
          </a:p>
          <a:p>
            <a:pPr marL="800100" lvl="1" indent="-342900">
              <a:spcAft>
                <a:spcPts val="1200"/>
              </a:spcAft>
              <a:buFont typeface="Arial" panose="020B0604020202020204" pitchFamily="34" charset="0"/>
              <a:buChar char="•"/>
              <a:defRPr/>
            </a:pPr>
            <a:endParaRPr lang="en-US" sz="2400" dirty="0">
              <a:solidFill>
                <a:srgbClr val="363636"/>
              </a:solidFill>
            </a:endParaRPr>
          </a:p>
          <a:p>
            <a:pPr marL="800100" lvl="1" indent="-342900">
              <a:spcAft>
                <a:spcPts val="1200"/>
              </a:spcAft>
              <a:buFont typeface="Arial" panose="020B0604020202020204" pitchFamily="34" charset="0"/>
              <a:buChar char="•"/>
              <a:defRPr/>
            </a:pPr>
            <a:endParaRPr lang="en-US" sz="2400" dirty="0">
              <a:solidFill>
                <a:srgbClr val="363636"/>
              </a:solidFill>
            </a:endParaRPr>
          </a:p>
        </p:txBody>
      </p:sp>
    </p:spTree>
    <p:extLst>
      <p:ext uri="{BB962C8B-B14F-4D97-AF65-F5344CB8AC3E}">
        <p14:creationId xmlns:p14="http://schemas.microsoft.com/office/powerpoint/2010/main" val="2011008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Evaluation Resources </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21</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180358" y="1077218"/>
            <a:ext cx="11709281" cy="5552182"/>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800100" lvl="1" indent="-342900">
              <a:lnSpc>
                <a:spcPct val="85000"/>
              </a:lnSpc>
              <a:buFont typeface="Arial" panose="020B0604020202020204" pitchFamily="34" charset="0"/>
              <a:buChar char="•"/>
              <a:defRPr/>
            </a:pPr>
            <a:endParaRPr lang="en-US" sz="2200" dirty="0">
              <a:solidFill>
                <a:srgbClr val="363636"/>
              </a:solidFill>
            </a:endParaRPr>
          </a:p>
          <a:p>
            <a:pPr marL="800100" lvl="1" indent="-342900">
              <a:lnSpc>
                <a:spcPct val="85000"/>
              </a:lnSpc>
              <a:spcAft>
                <a:spcPts val="600"/>
              </a:spcAft>
              <a:buFont typeface="Arial" panose="020B0604020202020204" pitchFamily="34" charset="0"/>
              <a:buChar char="•"/>
              <a:defRPr/>
            </a:pPr>
            <a:r>
              <a:rPr lang="en-US" sz="2400" dirty="0">
                <a:solidFill>
                  <a:srgbClr val="363636"/>
                </a:solidFill>
              </a:rPr>
              <a:t>No points will be deducted if the lead organization has limited experience in conducting rigorous evaluations, as long as the proposal includes a partner that has such experience</a:t>
            </a:r>
          </a:p>
          <a:p>
            <a:pPr marL="800100" lvl="1" indent="-342900">
              <a:lnSpc>
                <a:spcPct val="85000"/>
              </a:lnSpc>
              <a:spcAft>
                <a:spcPts val="600"/>
              </a:spcAft>
              <a:buFont typeface="Arial" panose="020B0604020202020204" pitchFamily="34" charset="0"/>
              <a:buChar char="•"/>
              <a:defRPr/>
            </a:pPr>
            <a:r>
              <a:rPr lang="en-US" sz="2400" dirty="0">
                <a:solidFill>
                  <a:srgbClr val="363636"/>
                </a:solidFill>
              </a:rPr>
              <a:t>Useful resources that might be helpful for locating experienced evaluators include: </a:t>
            </a:r>
          </a:p>
          <a:p>
            <a:pPr lvl="1">
              <a:lnSpc>
                <a:spcPct val="85000"/>
              </a:lnSpc>
              <a:spcAft>
                <a:spcPts val="600"/>
              </a:spcAft>
              <a:defRPr/>
            </a:pPr>
            <a:endParaRPr lang="en-US" sz="2400" dirty="0">
              <a:solidFill>
                <a:srgbClr val="363636"/>
              </a:solidFill>
            </a:endParaRPr>
          </a:p>
          <a:p>
            <a:pPr marL="1257300" lvl="2" indent="-342900">
              <a:lnSpc>
                <a:spcPct val="85000"/>
              </a:lnSpc>
              <a:spcAft>
                <a:spcPts val="600"/>
              </a:spcAft>
              <a:buFont typeface="Arial" panose="020B0604020202020204" pitchFamily="34" charset="0"/>
              <a:buChar char="•"/>
              <a:defRPr/>
            </a:pPr>
            <a:r>
              <a:rPr lang="en-US" sz="2400" dirty="0">
                <a:solidFill>
                  <a:srgbClr val="363636"/>
                </a:solidFill>
              </a:rPr>
              <a:t>The American Evaluation Association (</a:t>
            </a:r>
            <a:r>
              <a:rPr lang="en-US" sz="2400" dirty="0">
                <a:solidFill>
                  <a:srgbClr val="363636"/>
                </a:solidFill>
                <a:hlinkClick r:id="rId3"/>
              </a:rPr>
              <a:t>https://www.eval.org/</a:t>
            </a:r>
            <a:r>
              <a:rPr lang="en-US" sz="2400" dirty="0">
                <a:solidFill>
                  <a:srgbClr val="363636"/>
                </a:solidFill>
              </a:rPr>
              <a:t>), which includes a searchable “Find an Evaluator” tool.</a:t>
            </a:r>
          </a:p>
          <a:p>
            <a:pPr marL="1257300" lvl="2" indent="-342900">
              <a:lnSpc>
                <a:spcPct val="85000"/>
              </a:lnSpc>
              <a:spcAft>
                <a:spcPts val="1800"/>
              </a:spcAft>
              <a:buFont typeface="Arial" panose="020B0604020202020204" pitchFamily="34" charset="0"/>
              <a:buChar char="•"/>
              <a:defRPr/>
            </a:pPr>
            <a:r>
              <a:rPr lang="en-US" sz="2400" dirty="0">
                <a:solidFill>
                  <a:srgbClr val="363636"/>
                </a:solidFill>
              </a:rPr>
              <a:t>Social science departments at universities in your area and beyond, as these departments often include staff with evaluation experience.</a:t>
            </a:r>
          </a:p>
          <a:p>
            <a:pPr marL="1257300" lvl="2" indent="-342900">
              <a:lnSpc>
                <a:spcPct val="85000"/>
              </a:lnSpc>
              <a:spcAft>
                <a:spcPts val="1800"/>
              </a:spcAft>
              <a:buFont typeface="Arial" panose="020B0604020202020204" pitchFamily="34" charset="0"/>
              <a:buChar char="•"/>
              <a:defRPr/>
            </a:pPr>
            <a:r>
              <a:rPr lang="en-US" sz="2400" dirty="0">
                <a:solidFill>
                  <a:srgbClr val="363636"/>
                </a:solidFill>
              </a:rPr>
              <a:t>The clearinghouses mentioned earlier (CLEAR, WWC, Pathways to Work) may also be helpful for identifying potential evaluators, as the listings of many interventions cite the evaluators that conducted related intervention-based research. </a:t>
            </a:r>
          </a:p>
        </p:txBody>
      </p:sp>
    </p:spTree>
    <p:extLst>
      <p:ext uri="{BB962C8B-B14F-4D97-AF65-F5344CB8AC3E}">
        <p14:creationId xmlns:p14="http://schemas.microsoft.com/office/powerpoint/2010/main" val="3325344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Organizational Capacity</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22</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213463"/>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342900" indent="-342900">
              <a:lnSpc>
                <a:spcPct val="90000"/>
              </a:lnSpc>
              <a:spcBef>
                <a:spcPts val="1000"/>
              </a:spcBef>
              <a:spcAft>
                <a:spcPts val="800"/>
              </a:spcAft>
              <a:buFont typeface="Arial" panose="020B0604020202020204" pitchFamily="34" charset="0"/>
              <a:buChar char="•"/>
              <a:defRPr/>
            </a:pPr>
            <a:endParaRPr lang="en-US" sz="1000" dirty="0">
              <a:solidFill>
                <a:srgbClr val="363636"/>
              </a:solidFill>
            </a:endParaRPr>
          </a:p>
          <a:p>
            <a:pPr marL="800100" lvl="1" indent="-342900">
              <a:buFont typeface="Arial" panose="020B0604020202020204" pitchFamily="34" charset="0"/>
              <a:buChar char="•"/>
              <a:defRPr/>
            </a:pPr>
            <a:r>
              <a:rPr lang="en-US" sz="2400" dirty="0">
                <a:solidFill>
                  <a:srgbClr val="363636"/>
                </a:solidFill>
              </a:rPr>
              <a:t>Past, relevant experience running large, complex demonstration projects or other complex interventional projects</a:t>
            </a:r>
          </a:p>
          <a:p>
            <a:pPr marL="800100" lvl="1" indent="-342900">
              <a:buFont typeface="Arial" panose="020B0604020202020204" pitchFamily="34" charset="0"/>
              <a:buChar char="•"/>
              <a:defRPr/>
            </a:pPr>
            <a:endParaRPr lang="en-US" sz="2400" dirty="0">
              <a:solidFill>
                <a:srgbClr val="363636"/>
              </a:solidFill>
            </a:endParaRPr>
          </a:p>
          <a:p>
            <a:pPr marL="800100" lvl="1" indent="-342900">
              <a:buFont typeface="Arial" panose="020B0604020202020204" pitchFamily="34" charset="0"/>
              <a:buChar char="•"/>
              <a:defRPr/>
            </a:pPr>
            <a:r>
              <a:rPr lang="en-US" sz="2400" dirty="0">
                <a:solidFill>
                  <a:srgbClr val="363636"/>
                </a:solidFill>
              </a:rPr>
              <a:t>Capacity to effectively manage and carry out the programmatic, fiscal, administrative, and independent evaluation-related activities</a:t>
            </a:r>
          </a:p>
          <a:p>
            <a:pPr marL="800100" lvl="1" indent="-342900">
              <a:buFont typeface="Arial" panose="020B0604020202020204" pitchFamily="34" charset="0"/>
              <a:buChar char="•"/>
              <a:defRPr/>
            </a:pPr>
            <a:endParaRPr lang="en-US" sz="2400" dirty="0">
              <a:solidFill>
                <a:srgbClr val="363636"/>
              </a:solidFill>
            </a:endParaRPr>
          </a:p>
          <a:p>
            <a:pPr marL="800100" lvl="1" indent="-342900">
              <a:buFont typeface="Arial" panose="020B0604020202020204" pitchFamily="34" charset="0"/>
              <a:buChar char="•"/>
              <a:defRPr/>
            </a:pPr>
            <a:r>
              <a:rPr lang="en-US" sz="2400" dirty="0">
                <a:solidFill>
                  <a:srgbClr val="363636"/>
                </a:solidFill>
              </a:rPr>
              <a:t>Key Personnel</a:t>
            </a:r>
          </a:p>
          <a:p>
            <a:pPr marL="1257300" lvl="2" indent="-342900">
              <a:buFont typeface="Arial" panose="020B0604020202020204" pitchFamily="34" charset="0"/>
              <a:buChar char="•"/>
              <a:defRPr/>
            </a:pPr>
            <a:r>
              <a:rPr lang="en-US" sz="2400" dirty="0">
                <a:solidFill>
                  <a:srgbClr val="363636"/>
                </a:solidFill>
              </a:rPr>
              <a:t>Must include at least a Principal Investigator, a Project Manager, and a Lead Evaluator.  </a:t>
            </a:r>
          </a:p>
          <a:p>
            <a:pPr marL="1257300" lvl="2" indent="-342900">
              <a:buFont typeface="Arial" panose="020B0604020202020204" pitchFamily="34" charset="0"/>
              <a:buChar char="•"/>
              <a:defRPr/>
            </a:pPr>
            <a:r>
              <a:rPr lang="en-US" sz="2400" dirty="0">
                <a:solidFill>
                  <a:srgbClr val="363636"/>
                </a:solidFill>
              </a:rPr>
              <a:t>Must also include any position that will function as a lead for a particular task</a:t>
            </a:r>
          </a:p>
        </p:txBody>
      </p:sp>
    </p:spTree>
    <p:extLst>
      <p:ext uri="{BB962C8B-B14F-4D97-AF65-F5344CB8AC3E}">
        <p14:creationId xmlns:p14="http://schemas.microsoft.com/office/powerpoint/2010/main" val="272015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Operational Plan</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23</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213463"/>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342900" indent="-342900">
              <a:lnSpc>
                <a:spcPct val="90000"/>
              </a:lnSpc>
              <a:spcBef>
                <a:spcPts val="1000"/>
              </a:spcBef>
              <a:spcAft>
                <a:spcPts val="800"/>
              </a:spcAft>
              <a:buFont typeface="Arial" panose="020B0604020202020204" pitchFamily="34" charset="0"/>
              <a:buChar char="•"/>
              <a:defRPr/>
            </a:pPr>
            <a:endParaRPr lang="en-US" sz="1000" dirty="0">
              <a:solidFill>
                <a:srgbClr val="363636"/>
              </a:solidFill>
            </a:endParaRPr>
          </a:p>
          <a:p>
            <a:pPr marL="800100" lvl="1" indent="-342900">
              <a:buFont typeface="Arial" panose="020B0604020202020204" pitchFamily="34" charset="0"/>
              <a:buChar char="•"/>
              <a:defRPr/>
            </a:pPr>
            <a:r>
              <a:rPr lang="en-US" sz="2400" dirty="0">
                <a:solidFill>
                  <a:srgbClr val="363636"/>
                </a:solidFill>
              </a:rPr>
              <a:t>Describe the activities and budgets for the period of performance.</a:t>
            </a:r>
          </a:p>
          <a:p>
            <a:pPr marL="800100" lvl="1" indent="-342900">
              <a:buFont typeface="Arial" panose="020B0604020202020204" pitchFamily="34" charset="0"/>
              <a:buChar char="•"/>
              <a:defRPr/>
            </a:pPr>
            <a:endParaRPr lang="en-US" sz="2400" dirty="0">
              <a:solidFill>
                <a:srgbClr val="363636"/>
              </a:solidFill>
            </a:endParaRPr>
          </a:p>
          <a:p>
            <a:pPr marL="800100" lvl="1" indent="-342900">
              <a:buFont typeface="Arial" panose="020B0604020202020204" pitchFamily="34" charset="0"/>
              <a:buChar char="•"/>
              <a:defRPr/>
            </a:pPr>
            <a:r>
              <a:rPr lang="en-US" sz="2400" dirty="0">
                <a:solidFill>
                  <a:srgbClr val="363636"/>
                </a:solidFill>
              </a:rPr>
              <a:t>Include a detailed timeline for implementation with major milestones.</a:t>
            </a:r>
          </a:p>
          <a:p>
            <a:pPr marL="800100" lvl="1" indent="-342900">
              <a:buFont typeface="Arial" panose="020B0604020202020204" pitchFamily="34" charset="0"/>
              <a:buChar char="•"/>
              <a:defRPr/>
            </a:pPr>
            <a:endParaRPr lang="en-US" sz="2400" dirty="0">
              <a:solidFill>
                <a:srgbClr val="363636"/>
              </a:solidFill>
            </a:endParaRPr>
          </a:p>
          <a:p>
            <a:pPr marL="800100" lvl="1" indent="-342900">
              <a:buFont typeface="Arial" panose="020B0604020202020204" pitchFamily="34" charset="0"/>
              <a:buChar char="•"/>
              <a:defRPr/>
            </a:pPr>
            <a:r>
              <a:rPr lang="en-US" sz="2400" dirty="0">
                <a:solidFill>
                  <a:srgbClr val="363636"/>
                </a:solidFill>
              </a:rPr>
              <a:t>Describe strategy for self- monitoring, risk management, and Continuous Quality Improvement. </a:t>
            </a:r>
          </a:p>
        </p:txBody>
      </p:sp>
    </p:spTree>
    <p:extLst>
      <p:ext uri="{BB962C8B-B14F-4D97-AF65-F5344CB8AC3E}">
        <p14:creationId xmlns:p14="http://schemas.microsoft.com/office/powerpoint/2010/main" val="46979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Attachments to the Project Narrative - Required</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24</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440582" y="1337359"/>
            <a:ext cx="4365333" cy="5006905"/>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342900" lvl="1" indent="-342900">
              <a:buFont typeface="Arial" panose="020B0604020202020204" pitchFamily="34" charset="0"/>
              <a:buChar char="•"/>
              <a:defRPr/>
            </a:pPr>
            <a:r>
              <a:rPr lang="en-US" sz="2400" dirty="0">
                <a:solidFill>
                  <a:srgbClr val="363636"/>
                </a:solidFill>
              </a:rPr>
              <a:t>Project Logic Model (Visual representation of your project model)</a:t>
            </a:r>
          </a:p>
          <a:p>
            <a:pPr marL="342900" lvl="1" indent="-342900">
              <a:buFont typeface="Arial" panose="020B0604020202020204" pitchFamily="34" charset="0"/>
              <a:buChar char="•"/>
              <a:defRPr/>
            </a:pPr>
            <a:endParaRPr lang="en-US" sz="2400" dirty="0">
              <a:solidFill>
                <a:srgbClr val="363636"/>
              </a:solidFill>
            </a:endParaRPr>
          </a:p>
          <a:p>
            <a:pPr marL="342900" lvl="1" indent="-342900">
              <a:buFont typeface="Arial" panose="020B0604020202020204" pitchFamily="34" charset="0"/>
              <a:buChar char="•"/>
              <a:defRPr/>
            </a:pPr>
            <a:r>
              <a:rPr lang="en-US" sz="2400" dirty="0">
                <a:solidFill>
                  <a:srgbClr val="363636"/>
                </a:solidFill>
              </a:rPr>
              <a:t>Staffing </a:t>
            </a:r>
          </a:p>
          <a:p>
            <a:pPr marL="800100" lvl="3" indent="-342900">
              <a:buFont typeface="Arial" panose="020B0604020202020204" pitchFamily="34" charset="0"/>
              <a:buChar char="•"/>
              <a:defRPr/>
            </a:pPr>
            <a:r>
              <a:rPr lang="en-US" sz="2400" dirty="0">
                <a:solidFill>
                  <a:srgbClr val="363636"/>
                </a:solidFill>
              </a:rPr>
              <a:t>Résumés of Proposed Key Personnel (no more than 1 page per person)</a:t>
            </a:r>
          </a:p>
          <a:p>
            <a:pPr marL="800100" lvl="3" indent="-342900">
              <a:buFont typeface="Arial" panose="020B0604020202020204" pitchFamily="34" charset="0"/>
              <a:buChar char="•"/>
              <a:defRPr/>
            </a:pPr>
            <a:r>
              <a:rPr lang="en-US" sz="2400" dirty="0">
                <a:solidFill>
                  <a:srgbClr val="363636"/>
                </a:solidFill>
              </a:rPr>
              <a:t>Organization Chart </a:t>
            </a:r>
          </a:p>
          <a:p>
            <a:pPr marL="342900" lvl="1" indent="-342900">
              <a:buFont typeface="Arial" panose="020B0604020202020204" pitchFamily="34" charset="0"/>
              <a:buChar char="•"/>
              <a:defRPr/>
            </a:pPr>
            <a:endParaRPr lang="en-US" sz="2400" dirty="0">
              <a:solidFill>
                <a:srgbClr val="363636"/>
              </a:solidFill>
            </a:endParaRPr>
          </a:p>
          <a:p>
            <a:pPr marL="342900" lvl="1" indent="-342900">
              <a:buFont typeface="Arial" panose="020B0604020202020204" pitchFamily="34" charset="0"/>
              <a:buChar char="•"/>
              <a:defRPr/>
            </a:pPr>
            <a:r>
              <a:rPr lang="en-US" sz="2400" dirty="0">
                <a:solidFill>
                  <a:srgbClr val="363636"/>
                </a:solidFill>
              </a:rPr>
              <a:t>Abstract (Half page to 1 page)</a:t>
            </a:r>
          </a:p>
          <a:p>
            <a:pPr marL="0" lvl="1">
              <a:defRPr/>
            </a:pPr>
            <a:endParaRPr lang="en-US" sz="2400" dirty="0">
              <a:solidFill>
                <a:srgbClr val="363636"/>
              </a:solidFill>
            </a:endParaRPr>
          </a:p>
        </p:txBody>
      </p:sp>
      <p:pic>
        <p:nvPicPr>
          <p:cNvPr id="15" name="Content Placeholder 14" descr="A picture containing a sample generic logic model from the Department of Justice">
            <a:extLst>
              <a:ext uri="{FF2B5EF4-FFF2-40B4-BE49-F238E27FC236}">
                <a16:creationId xmlns:a16="http://schemas.microsoft.com/office/drawing/2014/main" id="{F6E5AD74-13F7-BA88-CB9A-0185CF3ABEC2}"/>
              </a:ext>
            </a:extLst>
          </p:cNvPr>
          <p:cNvPicPr>
            <a:picLocks noGrp="1" noChangeAspect="1"/>
          </p:cNvPicPr>
          <p:nvPr>
            <p:ph/>
          </p:nvPr>
        </p:nvPicPr>
        <p:blipFill>
          <a:blip r:embed="rId3">
            <a:extLst>
              <a:ext uri="{28A0092B-C50C-407E-A947-70E740481C1C}">
                <a14:useLocalDpi xmlns:a14="http://schemas.microsoft.com/office/drawing/2010/main" val="0"/>
              </a:ext>
            </a:extLst>
          </a:blip>
          <a:stretch>
            <a:fillRect/>
          </a:stretch>
        </p:blipFill>
        <p:spPr>
          <a:xfrm>
            <a:off x="5078349" y="1626753"/>
            <a:ext cx="6673069" cy="3976605"/>
          </a:xfrm>
        </p:spPr>
      </p:pic>
      <p:sp>
        <p:nvSpPr>
          <p:cNvPr id="16" name="TextBox 15">
            <a:extLst>
              <a:ext uri="{FF2B5EF4-FFF2-40B4-BE49-F238E27FC236}">
                <a16:creationId xmlns:a16="http://schemas.microsoft.com/office/drawing/2014/main" id="{3531B7BE-C65C-3693-C0E3-33E556144995}"/>
              </a:ext>
            </a:extLst>
          </p:cNvPr>
          <p:cNvSpPr txBox="1"/>
          <p:nvPr/>
        </p:nvSpPr>
        <p:spPr>
          <a:xfrm>
            <a:off x="5284381" y="5911702"/>
            <a:ext cx="6467037" cy="369332"/>
          </a:xfrm>
          <a:prstGeom prst="rect">
            <a:avLst/>
          </a:prstGeom>
          <a:noFill/>
        </p:spPr>
        <p:txBody>
          <a:bodyPr wrap="square" rtlCol="0">
            <a:spAutoFit/>
          </a:bodyPr>
          <a:lstStyle/>
          <a:p>
            <a:r>
              <a:rPr lang="en-US" dirty="0"/>
              <a:t>Sample generic logic model from the Department of Justice</a:t>
            </a:r>
          </a:p>
        </p:txBody>
      </p:sp>
    </p:spTree>
    <p:extLst>
      <p:ext uri="{BB962C8B-B14F-4D97-AF65-F5344CB8AC3E}">
        <p14:creationId xmlns:p14="http://schemas.microsoft.com/office/powerpoint/2010/main" val="26731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Attachments to the Project Narrative - Requested</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25</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191876"/>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lvl="1" indent="-342900">
              <a:buFont typeface="Arial" panose="020B0604020202020204" pitchFamily="34" charset="0"/>
              <a:buChar char="•"/>
              <a:defRPr/>
            </a:pPr>
            <a:r>
              <a:rPr lang="en-US" sz="2400" dirty="0">
                <a:solidFill>
                  <a:srgbClr val="363636"/>
                </a:solidFill>
              </a:rPr>
              <a:t>Indirect Cost Rate Agreement (if you are requesting indirect costs higher than the 10% de minimis rate) </a:t>
            </a:r>
          </a:p>
          <a:p>
            <a:pPr lvl="1" indent="-342900">
              <a:buFont typeface="Arial" panose="020B0604020202020204" pitchFamily="34" charset="0"/>
              <a:buChar char="•"/>
              <a:defRPr/>
            </a:pPr>
            <a:endParaRPr lang="en-US" sz="2400" dirty="0">
              <a:solidFill>
                <a:srgbClr val="363636"/>
              </a:solidFill>
            </a:endParaRPr>
          </a:p>
          <a:p>
            <a:pPr lvl="1" indent="-342900">
              <a:buFont typeface="Arial" panose="020B0604020202020204" pitchFamily="34" charset="0"/>
              <a:buChar char="•"/>
              <a:defRPr/>
            </a:pPr>
            <a:r>
              <a:rPr lang="en-US" sz="2400" dirty="0">
                <a:solidFill>
                  <a:srgbClr val="363636"/>
                </a:solidFill>
              </a:rPr>
              <a:t>Bibliography or evidence base</a:t>
            </a:r>
          </a:p>
          <a:p>
            <a:pPr lvl="2" indent="-342900">
              <a:buFont typeface="Arial" panose="020B0604020202020204" pitchFamily="34" charset="0"/>
              <a:buChar char="•"/>
              <a:defRPr/>
            </a:pPr>
            <a:r>
              <a:rPr lang="en-US" sz="2400" dirty="0">
                <a:solidFill>
                  <a:srgbClr val="363636"/>
                </a:solidFill>
              </a:rPr>
              <a:t>List any works referenced in the project narrative</a:t>
            </a:r>
          </a:p>
          <a:p>
            <a:pPr lvl="1" indent="-342900">
              <a:buFont typeface="Arial" panose="020B0604020202020204" pitchFamily="34" charset="0"/>
              <a:buChar char="•"/>
              <a:defRPr/>
            </a:pPr>
            <a:endParaRPr lang="en-US" sz="2400" dirty="0">
              <a:solidFill>
                <a:srgbClr val="363636"/>
              </a:solidFill>
            </a:endParaRPr>
          </a:p>
          <a:p>
            <a:pPr lvl="1" indent="-342900">
              <a:buFont typeface="Arial" panose="020B0604020202020204" pitchFamily="34" charset="0"/>
              <a:buChar char="•"/>
              <a:defRPr/>
            </a:pPr>
            <a:r>
              <a:rPr lang="en-US" sz="2400" dirty="0">
                <a:solidFill>
                  <a:srgbClr val="363636"/>
                </a:solidFill>
              </a:rPr>
              <a:t>General letters of support</a:t>
            </a:r>
          </a:p>
          <a:p>
            <a:pPr lvl="2" indent="-342900">
              <a:buFont typeface="Arial" panose="020B0604020202020204" pitchFamily="34" charset="0"/>
              <a:buChar char="•"/>
              <a:defRPr/>
            </a:pPr>
            <a:r>
              <a:rPr lang="en-US" sz="2400" dirty="0">
                <a:solidFill>
                  <a:srgbClr val="363636"/>
                </a:solidFill>
              </a:rPr>
              <a:t>Partner organizations</a:t>
            </a:r>
          </a:p>
          <a:p>
            <a:pPr lvl="2" indent="-342900">
              <a:buFont typeface="Arial" panose="020B0604020202020204" pitchFamily="34" charset="0"/>
              <a:buChar char="•"/>
              <a:defRPr/>
            </a:pPr>
            <a:r>
              <a:rPr lang="en-US" sz="2400" dirty="0">
                <a:solidFill>
                  <a:srgbClr val="363636"/>
                </a:solidFill>
              </a:rPr>
              <a:t>Additional funding sources</a:t>
            </a:r>
          </a:p>
        </p:txBody>
      </p:sp>
    </p:spTree>
    <p:extLst>
      <p:ext uri="{BB962C8B-B14F-4D97-AF65-F5344CB8AC3E}">
        <p14:creationId xmlns:p14="http://schemas.microsoft.com/office/powerpoint/2010/main" val="3260837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Application Review Scoring Criteria</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26</a:t>
            </a:fld>
            <a:endParaRPr lang="en-US" dirty="0">
              <a:solidFill>
                <a:schemeClr val="bg1"/>
              </a:solidFill>
            </a:endParaRPr>
          </a:p>
        </p:txBody>
      </p:sp>
      <p:sp>
        <p:nvSpPr>
          <p:cNvPr id="14" name="Rectangle 13" descr="Table describing application scoring criteria.&#10;Strength of Strategic Approach and Proposed Project Design - Up to 30 points.&#10;Strength of Evidence - Up to 15 points.&#10;Quality of Evaluation - Up to 15 points.&#10;Organizational Capacity - Up to 15 points.&#10;Budget and Budget Narrative - Up to 10 points.&#10;Monitoring and Reporting - Up to 15 points.&#10;Total possible points equals 100.">
            <a:extLst>
              <a:ext uri="{FF2B5EF4-FFF2-40B4-BE49-F238E27FC236}">
                <a16:creationId xmlns:a16="http://schemas.microsoft.com/office/drawing/2014/main" id="{775E93C4-8BEE-48A9-A60A-053AEDA72C7D}"/>
              </a:ext>
            </a:extLst>
          </p:cNvPr>
          <p:cNvSpPr/>
          <p:nvPr/>
        </p:nvSpPr>
        <p:spPr>
          <a:xfrm>
            <a:off x="302359" y="1191876"/>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91440" lvl="1">
              <a:spcBef>
                <a:spcPts val="600"/>
              </a:spcBef>
              <a:spcAft>
                <a:spcPts val="600"/>
              </a:spcAft>
              <a:defRPr/>
            </a:pPr>
            <a:endParaRPr lang="en-US" sz="2000" dirty="0">
              <a:solidFill>
                <a:srgbClr val="363636"/>
              </a:solidFill>
              <a:latin typeface="Arial" panose="020B0604020202020204" pitchFamily="34" charset="0"/>
            </a:endParaRPr>
          </a:p>
        </p:txBody>
      </p:sp>
      <p:graphicFrame>
        <p:nvGraphicFramePr>
          <p:cNvPr id="2" name="Table 1">
            <a:extLst>
              <a:ext uri="{FF2B5EF4-FFF2-40B4-BE49-F238E27FC236}">
                <a16:creationId xmlns:a16="http://schemas.microsoft.com/office/drawing/2014/main" id="{1A2F104A-8D90-47C4-A7FC-93D482D2BF7E}"/>
              </a:ext>
            </a:extLst>
          </p:cNvPr>
          <p:cNvGraphicFramePr>
            <a:graphicFrameLocks noGrp="1"/>
          </p:cNvGraphicFramePr>
          <p:nvPr>
            <p:extLst>
              <p:ext uri="{D42A27DB-BD31-4B8C-83A1-F6EECF244321}">
                <p14:modId xmlns:p14="http://schemas.microsoft.com/office/powerpoint/2010/main" val="2954572836"/>
              </p:ext>
            </p:extLst>
          </p:nvPr>
        </p:nvGraphicFramePr>
        <p:xfrm>
          <a:off x="947701" y="1686197"/>
          <a:ext cx="9238290" cy="3958336"/>
        </p:xfrm>
        <a:graphic>
          <a:graphicData uri="http://schemas.openxmlformats.org/drawingml/2006/table">
            <a:tbl>
              <a:tblPr firstRow="1" firstCol="1" bandRow="1">
                <a:tableStyleId>{5940675A-B579-460E-94D1-54222C63F5DA}</a:tableStyleId>
              </a:tblPr>
              <a:tblGrid>
                <a:gridCol w="7375811">
                  <a:extLst>
                    <a:ext uri="{9D8B030D-6E8A-4147-A177-3AD203B41FA5}">
                      <a16:colId xmlns:a16="http://schemas.microsoft.com/office/drawing/2014/main" val="469057079"/>
                    </a:ext>
                  </a:extLst>
                </a:gridCol>
                <a:gridCol w="1862479">
                  <a:extLst>
                    <a:ext uri="{9D8B030D-6E8A-4147-A177-3AD203B41FA5}">
                      <a16:colId xmlns:a16="http://schemas.microsoft.com/office/drawing/2014/main" val="3420783077"/>
                    </a:ext>
                  </a:extLst>
                </a:gridCol>
              </a:tblGrid>
              <a:tr h="494792">
                <a:tc>
                  <a:txBody>
                    <a:bodyPr/>
                    <a:lstStyle/>
                    <a:p>
                      <a:pPr marL="228600" marR="0">
                        <a:lnSpc>
                          <a:spcPct val="107000"/>
                        </a:lnSpc>
                        <a:spcBef>
                          <a:spcPts val="0"/>
                        </a:spcBef>
                        <a:spcAft>
                          <a:spcPts val="800"/>
                        </a:spcAft>
                      </a:pPr>
                      <a:r>
                        <a:rPr lang="en-US" sz="2400" b="1" dirty="0">
                          <a:effectLst/>
                        </a:rPr>
                        <a:t>Criterion</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marR="0" algn="ctr">
                        <a:lnSpc>
                          <a:spcPct val="107000"/>
                        </a:lnSpc>
                        <a:spcBef>
                          <a:spcPts val="0"/>
                        </a:spcBef>
                        <a:spcAft>
                          <a:spcPts val="800"/>
                        </a:spcAft>
                      </a:pPr>
                      <a:r>
                        <a:rPr lang="en-US" sz="2400" b="1" dirty="0">
                          <a:effectLst/>
                        </a:rPr>
                        <a:t>Points</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7786967"/>
                  </a:ext>
                </a:extLst>
              </a:tr>
              <a:tr h="494792">
                <a:tc>
                  <a:txBody>
                    <a:bodyPr/>
                    <a:lstStyle/>
                    <a:p>
                      <a:pPr marL="228600" marR="0">
                        <a:lnSpc>
                          <a:spcPct val="107000"/>
                        </a:lnSpc>
                        <a:spcBef>
                          <a:spcPts val="0"/>
                        </a:spcBef>
                        <a:spcAft>
                          <a:spcPts val="800"/>
                        </a:spcAft>
                      </a:pPr>
                      <a:r>
                        <a:rPr lang="en-US" sz="1800" dirty="0">
                          <a:effectLst/>
                        </a:rPr>
                        <a:t>Strength of Strategic Approach and Proposed Project Design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marR="0" algn="ctr">
                        <a:lnSpc>
                          <a:spcPct val="107000"/>
                        </a:lnSpc>
                        <a:spcBef>
                          <a:spcPts val="0"/>
                        </a:spcBef>
                        <a:spcAft>
                          <a:spcPts val="800"/>
                        </a:spcAft>
                      </a:pPr>
                      <a:r>
                        <a:rPr lang="en-US" sz="1800" dirty="0">
                          <a:effectLst/>
                        </a:rPr>
                        <a:t>30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1343878"/>
                  </a:ext>
                </a:extLst>
              </a:tr>
              <a:tr h="494792">
                <a:tc>
                  <a:txBody>
                    <a:bodyPr/>
                    <a:lstStyle/>
                    <a:p>
                      <a:pPr marL="228600" marR="0">
                        <a:lnSpc>
                          <a:spcPct val="107000"/>
                        </a:lnSpc>
                        <a:spcBef>
                          <a:spcPts val="0"/>
                        </a:spcBef>
                        <a:spcAft>
                          <a:spcPts val="800"/>
                        </a:spcAft>
                      </a:pPr>
                      <a:r>
                        <a:rPr lang="en-US" sz="1800" dirty="0">
                          <a:effectLst/>
                        </a:rPr>
                        <a:t>Strength of Evidence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marR="0" algn="ctr">
                        <a:lnSpc>
                          <a:spcPct val="107000"/>
                        </a:lnSpc>
                        <a:spcBef>
                          <a:spcPts val="0"/>
                        </a:spcBef>
                        <a:spcAft>
                          <a:spcPts val="800"/>
                        </a:spcAft>
                      </a:pPr>
                      <a:r>
                        <a:rPr lang="en-US" sz="1800" dirty="0">
                          <a:effectLst/>
                        </a:rPr>
                        <a:t>15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3854714"/>
                  </a:ext>
                </a:extLst>
              </a:tr>
              <a:tr h="494792">
                <a:tc>
                  <a:txBody>
                    <a:bodyPr/>
                    <a:lstStyle/>
                    <a:p>
                      <a:pPr marL="228600" marR="0">
                        <a:lnSpc>
                          <a:spcPct val="107000"/>
                        </a:lnSpc>
                        <a:spcBef>
                          <a:spcPts val="0"/>
                        </a:spcBef>
                        <a:spcAft>
                          <a:spcPts val="800"/>
                        </a:spcAft>
                      </a:pPr>
                      <a:r>
                        <a:rPr lang="en-US" sz="1800" dirty="0">
                          <a:effectLst/>
                        </a:rPr>
                        <a:t>Quality of Evaluation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marR="0" algn="ctr">
                        <a:lnSpc>
                          <a:spcPct val="107000"/>
                        </a:lnSpc>
                        <a:spcBef>
                          <a:spcPts val="0"/>
                        </a:spcBef>
                        <a:spcAft>
                          <a:spcPts val="800"/>
                        </a:spcAft>
                      </a:pPr>
                      <a:r>
                        <a:rPr lang="en-US" sz="1800" dirty="0">
                          <a:effectLst/>
                        </a:rPr>
                        <a:t>15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84628740"/>
                  </a:ext>
                </a:extLst>
              </a:tr>
              <a:tr h="494792">
                <a:tc>
                  <a:txBody>
                    <a:bodyPr/>
                    <a:lstStyle/>
                    <a:p>
                      <a:pPr marL="228600" marR="0">
                        <a:lnSpc>
                          <a:spcPct val="107000"/>
                        </a:lnSpc>
                        <a:spcBef>
                          <a:spcPts val="0"/>
                        </a:spcBef>
                        <a:spcAft>
                          <a:spcPts val="800"/>
                        </a:spcAft>
                      </a:pPr>
                      <a:r>
                        <a:rPr lang="en-US" sz="1800" dirty="0">
                          <a:effectLst/>
                        </a:rPr>
                        <a:t>Organizational Capacity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marR="0" algn="ctr">
                        <a:lnSpc>
                          <a:spcPct val="107000"/>
                        </a:lnSpc>
                        <a:spcBef>
                          <a:spcPts val="0"/>
                        </a:spcBef>
                        <a:spcAft>
                          <a:spcPts val="800"/>
                        </a:spcAft>
                      </a:pPr>
                      <a:r>
                        <a:rPr lang="en-US" sz="1800" dirty="0">
                          <a:effectLst/>
                        </a:rPr>
                        <a:t>15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06996823"/>
                  </a:ext>
                </a:extLst>
              </a:tr>
              <a:tr h="494792">
                <a:tc>
                  <a:txBody>
                    <a:bodyPr/>
                    <a:lstStyle/>
                    <a:p>
                      <a:pPr marL="228600" marR="0">
                        <a:lnSpc>
                          <a:spcPct val="107000"/>
                        </a:lnSpc>
                        <a:spcBef>
                          <a:spcPts val="0"/>
                        </a:spcBef>
                        <a:spcAft>
                          <a:spcPts val="800"/>
                        </a:spcAft>
                      </a:pPr>
                      <a:r>
                        <a:rPr lang="en-US" sz="1800" dirty="0">
                          <a:effectLst/>
                        </a:rPr>
                        <a:t>Budget and Budget Narrative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marR="0" algn="ctr">
                        <a:lnSpc>
                          <a:spcPct val="107000"/>
                        </a:lnSpc>
                        <a:spcBef>
                          <a:spcPts val="0"/>
                        </a:spcBef>
                        <a:spcAft>
                          <a:spcPts val="800"/>
                        </a:spcAft>
                      </a:pPr>
                      <a:r>
                        <a:rPr lang="en-US" sz="1800" dirty="0">
                          <a:effectLst/>
                        </a:rPr>
                        <a:t>10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4826015"/>
                  </a:ext>
                </a:extLst>
              </a:tr>
              <a:tr h="494792">
                <a:tc>
                  <a:txBody>
                    <a:bodyPr/>
                    <a:lstStyle/>
                    <a:p>
                      <a:pPr marL="228600" marR="0">
                        <a:lnSpc>
                          <a:spcPct val="107000"/>
                        </a:lnSpc>
                        <a:spcBef>
                          <a:spcPts val="0"/>
                        </a:spcBef>
                        <a:spcAft>
                          <a:spcPts val="800"/>
                        </a:spcAft>
                      </a:pPr>
                      <a:r>
                        <a:rPr lang="en-US" sz="1800" dirty="0">
                          <a:effectLst/>
                        </a:rPr>
                        <a:t>Monitoring and Reporting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marR="0" algn="ctr">
                        <a:lnSpc>
                          <a:spcPct val="107000"/>
                        </a:lnSpc>
                        <a:spcBef>
                          <a:spcPts val="0"/>
                        </a:spcBef>
                        <a:spcAft>
                          <a:spcPts val="800"/>
                        </a:spcAft>
                      </a:pPr>
                      <a:r>
                        <a:rPr lang="en-US" sz="1800" dirty="0">
                          <a:effectLst/>
                        </a:rPr>
                        <a:t>15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47975215"/>
                  </a:ext>
                </a:extLst>
              </a:tr>
              <a:tr h="494792">
                <a:tc>
                  <a:txBody>
                    <a:bodyPr/>
                    <a:lstStyle/>
                    <a:p>
                      <a:pPr marL="228600" marR="0">
                        <a:lnSpc>
                          <a:spcPct val="107000"/>
                        </a:lnSpc>
                        <a:spcBef>
                          <a:spcPts val="0"/>
                        </a:spcBef>
                        <a:spcAft>
                          <a:spcPts val="800"/>
                        </a:spcAft>
                      </a:pPr>
                      <a:r>
                        <a:rPr lang="en-US" sz="2400" b="1" dirty="0">
                          <a:effectLst/>
                        </a:rPr>
                        <a:t>Total</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marR="0" algn="ctr">
                        <a:lnSpc>
                          <a:spcPct val="107000"/>
                        </a:lnSpc>
                        <a:spcBef>
                          <a:spcPts val="0"/>
                        </a:spcBef>
                        <a:spcAft>
                          <a:spcPts val="800"/>
                        </a:spcAft>
                      </a:pPr>
                      <a:r>
                        <a:rPr lang="en-US" sz="2400" b="1" dirty="0">
                          <a:effectLst/>
                        </a:rPr>
                        <a:t>100</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840244"/>
                  </a:ext>
                </a:extLst>
              </a:tr>
            </a:tbl>
          </a:graphicData>
        </a:graphic>
      </p:graphicFrame>
    </p:spTree>
    <p:extLst>
      <p:ext uri="{BB962C8B-B14F-4D97-AF65-F5344CB8AC3E}">
        <p14:creationId xmlns:p14="http://schemas.microsoft.com/office/powerpoint/2010/main" val="4063615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How to Apply</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27</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191876"/>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91440" lvl="1">
              <a:spcBef>
                <a:spcPts val="600"/>
              </a:spcBef>
              <a:spcAft>
                <a:spcPts val="600"/>
              </a:spcAft>
              <a:defRPr/>
            </a:pPr>
            <a:endParaRPr lang="en-US" sz="2400" dirty="0">
              <a:solidFill>
                <a:srgbClr val="363636"/>
              </a:solidFill>
              <a:latin typeface="Cooper Black" panose="0208090404030B020404" pitchFamily="18" charset="0"/>
            </a:endParaRPr>
          </a:p>
          <a:p>
            <a:pPr marL="91440" lvl="1">
              <a:spcBef>
                <a:spcPts val="600"/>
              </a:spcBef>
              <a:spcAft>
                <a:spcPts val="600"/>
              </a:spcAft>
              <a:defRPr/>
            </a:pPr>
            <a:endParaRPr lang="en-US" sz="2400" dirty="0">
              <a:solidFill>
                <a:srgbClr val="363636"/>
              </a:solidFill>
              <a:latin typeface="Cooper Black" panose="0208090404030B020404" pitchFamily="18" charset="0"/>
            </a:endParaRPr>
          </a:p>
          <a:p>
            <a:pPr marL="91440" lvl="1">
              <a:spcBef>
                <a:spcPts val="600"/>
              </a:spcBef>
              <a:spcAft>
                <a:spcPts val="600"/>
              </a:spcAft>
              <a:defRPr/>
            </a:pPr>
            <a:endParaRPr lang="en-US" sz="2400" dirty="0">
              <a:solidFill>
                <a:srgbClr val="363636"/>
              </a:solidFill>
              <a:latin typeface="Cooper Black" panose="0208090404030B020404" pitchFamily="18" charset="0"/>
            </a:endParaRPr>
          </a:p>
          <a:p>
            <a:pPr marL="91440" lvl="1">
              <a:spcBef>
                <a:spcPts val="600"/>
              </a:spcBef>
              <a:spcAft>
                <a:spcPts val="600"/>
              </a:spcAft>
              <a:defRPr/>
            </a:pPr>
            <a:endParaRPr lang="en-US" sz="2400" dirty="0">
              <a:solidFill>
                <a:srgbClr val="363636"/>
              </a:solidFill>
              <a:latin typeface="Cooper Black" panose="0208090404030B020404" pitchFamily="18" charset="0"/>
            </a:endParaRPr>
          </a:p>
          <a:p>
            <a:pPr marL="548640" lvl="1" indent="-457200">
              <a:spcBef>
                <a:spcPts val="600"/>
              </a:spcBef>
              <a:spcAft>
                <a:spcPts val="600"/>
              </a:spcAft>
              <a:buFont typeface="+mj-lt"/>
              <a:buAutoNum type="arabicPeriod"/>
              <a:defRPr/>
            </a:pPr>
            <a:r>
              <a:rPr lang="en-US" sz="2400" dirty="0">
                <a:solidFill>
                  <a:srgbClr val="363636"/>
                </a:solidFill>
              </a:rPr>
              <a:t>Create and Alert using Key Words</a:t>
            </a:r>
          </a:p>
          <a:p>
            <a:pPr marL="548640" lvl="1" indent="-457200">
              <a:spcBef>
                <a:spcPts val="600"/>
              </a:spcBef>
              <a:spcAft>
                <a:spcPts val="600"/>
              </a:spcAft>
              <a:buFont typeface="+mj-lt"/>
              <a:buAutoNum type="arabicPeriod"/>
              <a:defRPr/>
            </a:pPr>
            <a:r>
              <a:rPr lang="en-US" sz="2400" dirty="0">
                <a:solidFill>
                  <a:srgbClr val="363636"/>
                </a:solidFill>
              </a:rPr>
              <a:t>Find the Funding Opportunity (Application) </a:t>
            </a:r>
          </a:p>
          <a:p>
            <a:pPr marL="548640" lvl="1" indent="-457200">
              <a:spcBef>
                <a:spcPts val="600"/>
              </a:spcBef>
              <a:spcAft>
                <a:spcPts val="600"/>
              </a:spcAft>
              <a:buFont typeface="+mj-lt"/>
              <a:buAutoNum type="arabicPeriod"/>
              <a:defRPr/>
            </a:pPr>
            <a:r>
              <a:rPr lang="en-US" sz="2400" dirty="0">
                <a:solidFill>
                  <a:srgbClr val="363636"/>
                </a:solidFill>
              </a:rPr>
              <a:t>Register in Grants.gov and Sam.gov</a:t>
            </a:r>
          </a:p>
          <a:p>
            <a:pPr marL="548640" lvl="1" indent="-457200">
              <a:spcBef>
                <a:spcPts val="600"/>
              </a:spcBef>
              <a:spcAft>
                <a:spcPts val="600"/>
              </a:spcAft>
              <a:buFont typeface="+mj-lt"/>
              <a:buAutoNum type="arabicPeriod"/>
              <a:defRPr/>
            </a:pPr>
            <a:r>
              <a:rPr lang="en-US" sz="2400" dirty="0">
                <a:solidFill>
                  <a:srgbClr val="363636"/>
                </a:solidFill>
              </a:rPr>
              <a:t>Create and account at LogIn.gov</a:t>
            </a:r>
          </a:p>
        </p:txBody>
      </p:sp>
      <p:pic>
        <p:nvPicPr>
          <p:cNvPr id="4" name="Picture 3">
            <a:extLst>
              <a:ext uri="{FF2B5EF4-FFF2-40B4-BE49-F238E27FC236}">
                <a16:creationId xmlns:a16="http://schemas.microsoft.com/office/drawing/2014/main" id="{418AA25D-2835-22D3-B798-7D0EF749193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28227" y="1306403"/>
            <a:ext cx="3521789" cy="1232081"/>
          </a:xfrm>
          <a:prstGeom prst="rect">
            <a:avLst/>
          </a:prstGeom>
        </p:spPr>
      </p:pic>
      <p:pic>
        <p:nvPicPr>
          <p:cNvPr id="5" name="Picture 4" descr="Watch the instruction videos on each site for help setting up accounts.">
            <a:extLst>
              <a:ext uri="{FF2B5EF4-FFF2-40B4-BE49-F238E27FC236}">
                <a16:creationId xmlns:a16="http://schemas.microsoft.com/office/drawing/2014/main" id="{97EFC6F8-9C61-8962-7F0F-810632936274}"/>
              </a:ext>
            </a:extLst>
          </p:cNvPr>
          <p:cNvPicPr>
            <a:picLocks noChangeAspect="1"/>
          </p:cNvPicPr>
          <p:nvPr/>
        </p:nvPicPr>
        <p:blipFill>
          <a:blip r:embed="rId4"/>
          <a:stretch>
            <a:fillRect/>
          </a:stretch>
        </p:blipFill>
        <p:spPr>
          <a:xfrm>
            <a:off x="5493366" y="5032168"/>
            <a:ext cx="6698634" cy="1092641"/>
          </a:xfrm>
          <a:prstGeom prst="rect">
            <a:avLst/>
          </a:prstGeom>
        </p:spPr>
      </p:pic>
    </p:spTree>
    <p:extLst>
      <p:ext uri="{BB962C8B-B14F-4D97-AF65-F5344CB8AC3E}">
        <p14:creationId xmlns:p14="http://schemas.microsoft.com/office/powerpoint/2010/main" val="3663799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37167" y="492443"/>
            <a:ext cx="11587280" cy="584775"/>
          </a:xfrm>
          <a:prstGeom prst="rect">
            <a:avLst/>
          </a:prstGeom>
          <a:noFill/>
        </p:spPr>
        <p:txBody>
          <a:bodyPr wrap="square" rtlCol="0" anchor="b">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cs typeface="Arial"/>
              </a:rPr>
              <a:t>How to Apply (Slide 1 of 4)</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28</a:t>
            </a:fld>
            <a:endParaRPr lang="en-US" dirty="0">
              <a:solidFill>
                <a:schemeClr val="bg1"/>
              </a:solidFill>
            </a:endParaRPr>
          </a:p>
        </p:txBody>
      </p:sp>
      <p:sp>
        <p:nvSpPr>
          <p:cNvPr id="13" name="Rectangle 12" descr="Make sure to register in Grants.gov early!  If you need help with Grants.gov, contact Support@grants.gov - available 24 hours a day, 7 days a week, excluding federal holidays.  You may also call them at 1-800-518-4726.">
            <a:extLst>
              <a:ext uri="{FF2B5EF4-FFF2-40B4-BE49-F238E27FC236}">
                <a16:creationId xmlns:a16="http://schemas.microsoft.com/office/drawing/2014/main" id="{DB954517-E983-4A5A-AF28-52E5997B41CA}"/>
              </a:ext>
            </a:extLst>
          </p:cNvPr>
          <p:cNvSpPr/>
          <p:nvPr/>
        </p:nvSpPr>
        <p:spPr>
          <a:xfrm>
            <a:off x="302359" y="1191876"/>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91440" lvl="1">
              <a:spcBef>
                <a:spcPts val="600"/>
              </a:spcBef>
              <a:spcAft>
                <a:spcPts val="600"/>
              </a:spcAft>
              <a:defRPr/>
            </a:pPr>
            <a:endParaRPr lang="en-US" sz="2000" dirty="0">
              <a:solidFill>
                <a:srgbClr val="363636"/>
              </a:solidFill>
              <a:latin typeface="Arial" panose="020B0604020202020204" pitchFamily="34" charset="0"/>
            </a:endParaRPr>
          </a:p>
        </p:txBody>
      </p:sp>
      <p:sp>
        <p:nvSpPr>
          <p:cNvPr id="15" name="Title 1">
            <a:extLst>
              <a:ext uri="{FF2B5EF4-FFF2-40B4-BE49-F238E27FC236}">
                <a16:creationId xmlns:a16="http://schemas.microsoft.com/office/drawing/2014/main" id="{AA6E389C-48C6-4F59-B2BD-B1F155F5CC0E}"/>
              </a:ext>
            </a:extLst>
          </p:cNvPr>
          <p:cNvSpPr txBox="1">
            <a:spLocks noGrp="1"/>
          </p:cNvSpPr>
          <p:nvPr>
            <p:ph type="title" idx="4294967295"/>
          </p:nvPr>
        </p:nvSpPr>
        <p:spPr>
          <a:xfrm>
            <a:off x="1267968" y="1154129"/>
            <a:ext cx="8985504" cy="59847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More About - Grants.gov – Register Early!!!</a:t>
            </a:r>
          </a:p>
        </p:txBody>
      </p:sp>
      <p:sp>
        <p:nvSpPr>
          <p:cNvPr id="16" name="Content Placeholder 2">
            <a:extLst>
              <a:ext uri="{FF2B5EF4-FFF2-40B4-BE49-F238E27FC236}">
                <a16:creationId xmlns:a16="http://schemas.microsoft.com/office/drawing/2014/main" id="{003F9649-5E15-4A02-AA46-505977701859}"/>
              </a:ext>
            </a:extLst>
          </p:cNvPr>
          <p:cNvSpPr txBox="1">
            <a:spLocks/>
          </p:cNvSpPr>
          <p:nvPr/>
        </p:nvSpPr>
        <p:spPr>
          <a:xfrm>
            <a:off x="661455" y="2212571"/>
            <a:ext cx="5177050" cy="116615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Registering an Organization</a:t>
            </a:r>
          </a:p>
          <a:p>
            <a:pPr lvl="1"/>
            <a:r>
              <a:rPr lang="en-US" dirty="0"/>
              <a:t>Never applied for a federal grant</a:t>
            </a:r>
          </a:p>
        </p:txBody>
      </p:sp>
      <p:sp>
        <p:nvSpPr>
          <p:cNvPr id="17" name="Content Placeholder 3">
            <a:extLst>
              <a:ext uri="{FF2B5EF4-FFF2-40B4-BE49-F238E27FC236}">
                <a16:creationId xmlns:a16="http://schemas.microsoft.com/office/drawing/2014/main" id="{4086423B-EED6-40B0-A66C-8D0B71683E44}"/>
              </a:ext>
            </a:extLst>
          </p:cNvPr>
          <p:cNvSpPr txBox="1">
            <a:spLocks/>
          </p:cNvSpPr>
          <p:nvPr/>
        </p:nvSpPr>
        <p:spPr>
          <a:xfrm>
            <a:off x="6148316" y="2125600"/>
            <a:ext cx="4597779" cy="134543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Applicant Registration</a:t>
            </a:r>
          </a:p>
          <a:p>
            <a:pPr lvl="1"/>
            <a:r>
              <a:rPr lang="en-US" dirty="0"/>
              <a:t>An individual user may have multiple profiles</a:t>
            </a:r>
          </a:p>
        </p:txBody>
      </p:sp>
      <p:sp>
        <p:nvSpPr>
          <p:cNvPr id="18" name="Content Placeholder 4">
            <a:extLst>
              <a:ext uri="{FF2B5EF4-FFF2-40B4-BE49-F238E27FC236}">
                <a16:creationId xmlns:a16="http://schemas.microsoft.com/office/drawing/2014/main" id="{0AF8EC36-4B75-40C8-BC50-48C1A3D4C4A7}"/>
              </a:ext>
            </a:extLst>
          </p:cNvPr>
          <p:cNvSpPr txBox="1">
            <a:spLocks/>
          </p:cNvSpPr>
          <p:nvPr/>
        </p:nvSpPr>
        <p:spPr>
          <a:xfrm>
            <a:off x="598265" y="3939241"/>
            <a:ext cx="5384800" cy="21891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New- Workspace Application</a:t>
            </a:r>
          </a:p>
          <a:p>
            <a:pPr lvl="1"/>
            <a:r>
              <a:rPr lang="en-US" dirty="0"/>
              <a:t>Allows more than one person to access their piece of the application at the same time.</a:t>
            </a:r>
          </a:p>
          <a:p>
            <a:pPr lvl="1"/>
            <a:endParaRPr lang="en-US" dirty="0"/>
          </a:p>
        </p:txBody>
      </p:sp>
      <p:sp>
        <p:nvSpPr>
          <p:cNvPr id="20" name="Content Placeholder 3">
            <a:extLst>
              <a:ext uri="{FF2B5EF4-FFF2-40B4-BE49-F238E27FC236}">
                <a16:creationId xmlns:a16="http://schemas.microsoft.com/office/drawing/2014/main" id="{5D24C21B-4B12-4991-B6FC-93DCDA1DDFC5}"/>
              </a:ext>
            </a:extLst>
          </p:cNvPr>
          <p:cNvSpPr txBox="1">
            <a:spLocks/>
          </p:cNvSpPr>
          <p:nvPr/>
        </p:nvSpPr>
        <p:spPr>
          <a:xfrm>
            <a:off x="6148316" y="3939241"/>
            <a:ext cx="5384800" cy="21891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Need Help with Grants.gov</a:t>
            </a:r>
          </a:p>
          <a:p>
            <a:pPr lvl="1"/>
            <a:r>
              <a:rPr lang="en-US" dirty="0">
                <a:hlinkClick r:id="rId3"/>
              </a:rPr>
              <a:t>Support@grants.gov</a:t>
            </a:r>
            <a:endParaRPr lang="en-US" dirty="0"/>
          </a:p>
          <a:p>
            <a:pPr lvl="1"/>
            <a:r>
              <a:rPr lang="en-US" dirty="0"/>
              <a:t>available 24 hours a day 7 days a week excluding federal holidays.</a:t>
            </a:r>
          </a:p>
          <a:p>
            <a:pPr lvl="1"/>
            <a:r>
              <a:rPr lang="en-US" dirty="0"/>
              <a:t>1-800-518-4726</a:t>
            </a:r>
          </a:p>
        </p:txBody>
      </p:sp>
    </p:spTree>
    <p:extLst>
      <p:ext uri="{BB962C8B-B14F-4D97-AF65-F5344CB8AC3E}">
        <p14:creationId xmlns:p14="http://schemas.microsoft.com/office/powerpoint/2010/main" val="659761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How to Apply (Slide 2 of 4)</a:t>
            </a:r>
          </a:p>
        </p:txBody>
      </p:sp>
      <p:grpSp>
        <p:nvGrpSpPr>
          <p:cNvPr id="6" name="Diagram group" descr="Logo for SAM.gov"/>
          <p:cNvGrpSpPr/>
          <p:nvPr/>
        </p:nvGrpSpPr>
        <p:grpSpPr>
          <a:xfrm>
            <a:off x="302360" y="1213463"/>
            <a:ext cx="11361413" cy="631103"/>
            <a:chOff x="810442" y="-100752"/>
            <a:chExt cx="10012737" cy="1109297"/>
          </a:xfrm>
          <a:scene3d>
            <a:camera prst="orthographicFront">
              <a:rot lat="0" lon="0" rev="0"/>
            </a:camera>
            <a:lightRig rig="contrasting" dir="t">
              <a:rot lat="0" lon="0" rev="1500000"/>
            </a:lightRig>
          </a:scene3d>
        </p:grpSpPr>
        <p:grpSp>
          <p:nvGrpSpPr>
            <p:cNvPr id="8" name="Group 7"/>
            <p:cNvGrpSpPr/>
            <p:nvPr/>
          </p:nvGrpSpPr>
          <p:grpSpPr>
            <a:xfrm>
              <a:off x="810442" y="-100752"/>
              <a:ext cx="10012737" cy="1109297"/>
              <a:chOff x="810442" y="-100752"/>
              <a:chExt cx="10012737" cy="1109297"/>
            </a:xfrm>
            <a:scene3d>
              <a:camera prst="orthographicFront">
                <a:rot lat="0" lon="0" rev="0"/>
              </a:camera>
              <a:lightRig rig="contrasting" dir="t">
                <a:rot lat="0" lon="0" rev="1500000"/>
              </a:lightRig>
            </a:scene3d>
          </p:grpSpPr>
          <p:sp>
            <p:nvSpPr>
              <p:cNvPr id="9" name="Rectangle 8"/>
              <p:cNvSpPr/>
              <p:nvPr/>
            </p:nvSpPr>
            <p:spPr>
              <a:xfrm>
                <a:off x="810443" y="15341"/>
                <a:ext cx="10012736" cy="598745"/>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p3d prstMaterial="metal">
                <a:bevelT w="88900" h="88900"/>
              </a:sp3d>
            </p:spPr>
            <p:style>
              <a:lnRef idx="2">
                <a:scrgbClr r="0" g="0" b="0"/>
              </a:lnRef>
              <a:fillRef idx="1">
                <a:scrgbClr r="0" g="0" b="0"/>
              </a:fillRef>
              <a:effectRef idx="0">
                <a:scrgbClr r="0" g="0" b="0"/>
              </a:effectRef>
              <a:fontRef idx="minor">
                <a:schemeClr val="lt1"/>
              </a:fontRef>
            </p:style>
          </p:sp>
          <p:sp>
            <p:nvSpPr>
              <p:cNvPr id="10" name="TextBox 9"/>
              <p:cNvSpPr txBox="1"/>
              <p:nvPr/>
            </p:nvSpPr>
            <p:spPr>
              <a:xfrm>
                <a:off x="810442" y="-100752"/>
                <a:ext cx="10012736" cy="1109297"/>
              </a:xfrm>
              <a:prstGeom prst="rect">
                <a:avLst/>
              </a:prstGeom>
              <a:solidFill>
                <a:srgbClr val="BBE0E3"/>
              </a:solidFill>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defTabSz="1066800">
                  <a:lnSpc>
                    <a:spcPct val="90000"/>
                  </a:lnSpc>
                  <a:spcBef>
                    <a:spcPct val="0"/>
                  </a:spcBef>
                  <a:spcAft>
                    <a:spcPct val="35000"/>
                  </a:spcAft>
                </a:pPr>
                <a:r>
                  <a:rPr lang="en-US" sz="2200" b="1" dirty="0">
                    <a:solidFill>
                      <a:srgbClr val="002060"/>
                    </a:solidFill>
                    <a:latin typeface="Arial" panose="020B0604020202020204" pitchFamily="34" charset="0"/>
                    <a:cs typeface="Arial" panose="020B0604020202020204" pitchFamily="34" charset="0"/>
                  </a:rPr>
                  <a:t>OMB Request:  Please provide SSA’s efforts to increase data-sharing agreements to improve outreach (Equity Submission). </a:t>
                </a:r>
              </a:p>
            </p:txBody>
          </p:sp>
        </p:grpSp>
      </p:gr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29</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191876"/>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91440" lvl="1">
              <a:spcBef>
                <a:spcPts val="600"/>
              </a:spcBef>
              <a:spcAft>
                <a:spcPts val="600"/>
              </a:spcAft>
              <a:defRPr/>
            </a:pPr>
            <a:endParaRPr lang="en-US" sz="2400" dirty="0">
              <a:solidFill>
                <a:srgbClr val="363636"/>
              </a:solidFill>
            </a:endParaRPr>
          </a:p>
          <a:p>
            <a:pPr marL="91440" lvl="1">
              <a:spcBef>
                <a:spcPts val="600"/>
              </a:spcBef>
              <a:spcAft>
                <a:spcPts val="600"/>
              </a:spcAft>
              <a:defRPr/>
            </a:pPr>
            <a:endParaRPr lang="en-US" sz="2400" dirty="0">
              <a:solidFill>
                <a:srgbClr val="363636"/>
              </a:solidFill>
            </a:endParaRPr>
          </a:p>
          <a:p>
            <a:pPr lvl="2" indent="-365760">
              <a:spcBef>
                <a:spcPts val="600"/>
              </a:spcBef>
              <a:spcAft>
                <a:spcPts val="600"/>
              </a:spcAft>
              <a:defRPr/>
            </a:pPr>
            <a:r>
              <a:rPr lang="en-US" sz="3200" dirty="0">
                <a:solidFill>
                  <a:srgbClr val="363636"/>
                </a:solidFill>
              </a:rPr>
              <a:t>1. Registration is FREE </a:t>
            </a:r>
          </a:p>
          <a:p>
            <a:pPr lvl="2" indent="-365760">
              <a:spcBef>
                <a:spcPts val="600"/>
              </a:spcBef>
              <a:spcAft>
                <a:spcPts val="600"/>
              </a:spcAft>
              <a:defRPr/>
            </a:pPr>
            <a:r>
              <a:rPr lang="en-US" sz="3200" dirty="0">
                <a:solidFill>
                  <a:srgbClr val="363636"/>
                </a:solidFill>
              </a:rPr>
              <a:t>2. Must maintain registration in Sam.gov </a:t>
            </a:r>
          </a:p>
          <a:p>
            <a:pPr lvl="2" indent="-365760">
              <a:spcBef>
                <a:spcPts val="600"/>
              </a:spcBef>
              <a:spcAft>
                <a:spcPts val="600"/>
              </a:spcAft>
              <a:defRPr/>
            </a:pPr>
            <a:r>
              <a:rPr lang="en-US" sz="3200" dirty="0">
                <a:solidFill>
                  <a:srgbClr val="363636"/>
                </a:solidFill>
              </a:rPr>
              <a:t>2. Takes 2 – 3 Days </a:t>
            </a:r>
          </a:p>
          <a:p>
            <a:pPr lvl="2" indent="-365760">
              <a:spcBef>
                <a:spcPts val="600"/>
              </a:spcBef>
              <a:spcAft>
                <a:spcPts val="600"/>
              </a:spcAft>
              <a:defRPr/>
            </a:pPr>
            <a:r>
              <a:rPr lang="en-US" sz="3200" dirty="0">
                <a:solidFill>
                  <a:srgbClr val="363636"/>
                </a:solidFill>
              </a:rPr>
              <a:t>3. Unique Entity Identifier (UEI). Grants.gov updated forms, field labels and references to a DUNS Number have been removed.</a:t>
            </a:r>
          </a:p>
        </p:txBody>
      </p:sp>
      <p:pic>
        <p:nvPicPr>
          <p:cNvPr id="4" name="Picture 3">
            <a:extLst>
              <a:ext uri="{FF2B5EF4-FFF2-40B4-BE49-F238E27FC236}">
                <a16:creationId xmlns:a16="http://schemas.microsoft.com/office/drawing/2014/main" id="{2F20F941-3660-37ED-DC71-46E3454D2996}"/>
              </a:ext>
              <a:ext uri="{C183D7F6-B498-43B3-948B-1728B52AA6E4}">
                <adec:decorative xmlns:adec="http://schemas.microsoft.com/office/drawing/2017/decorative" val="1"/>
              </a:ext>
            </a:extLst>
          </p:cNvPr>
          <p:cNvPicPr>
            <a:picLocks noChangeAspect="1"/>
          </p:cNvPicPr>
          <p:nvPr/>
        </p:nvPicPr>
        <p:blipFill>
          <a:blip r:embed="rId3">
            <a:alphaModFix/>
          </a:blip>
          <a:stretch>
            <a:fillRect/>
          </a:stretch>
        </p:blipFill>
        <p:spPr>
          <a:xfrm>
            <a:off x="3551347" y="1141830"/>
            <a:ext cx="3988724" cy="956640"/>
          </a:xfrm>
          <a:prstGeom prst="rect">
            <a:avLst/>
          </a:prstGeom>
        </p:spPr>
      </p:pic>
    </p:spTree>
    <p:extLst>
      <p:ext uri="{BB962C8B-B14F-4D97-AF65-F5344CB8AC3E}">
        <p14:creationId xmlns:p14="http://schemas.microsoft.com/office/powerpoint/2010/main" val="1637086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9" y="325619"/>
            <a:ext cx="11717661"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Request for Applications – Now Open</a:t>
            </a:r>
          </a:p>
        </p:txBody>
      </p:sp>
      <p:sp>
        <p:nvSpPr>
          <p:cNvPr id="9" name="Rectangle 8"/>
          <p:cNvSpPr/>
          <p:nvPr/>
        </p:nvSpPr>
        <p:spPr>
          <a:xfrm>
            <a:off x="312845" y="1176768"/>
            <a:ext cx="11361413" cy="5355613"/>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228600" indent="-228600">
              <a:lnSpc>
                <a:spcPct val="90000"/>
              </a:lnSpc>
              <a:spcBef>
                <a:spcPts val="1000"/>
              </a:spcBef>
              <a:buFont typeface="Arial" panose="020B0604020202020204" pitchFamily="34" charset="0"/>
              <a:buChar char="•"/>
              <a:defRPr/>
            </a:pPr>
            <a:endParaRPr lang="en-US" sz="2800" dirty="0">
              <a:solidFill>
                <a:srgbClr val="363636"/>
              </a:solidFill>
              <a:latin typeface="Arial" panose="020B0604020202020204" pitchFamily="34" charset="0"/>
            </a:endParaRPr>
          </a:p>
          <a:p>
            <a:pPr marL="228600" indent="-228600">
              <a:lnSpc>
                <a:spcPct val="90000"/>
              </a:lnSpc>
              <a:spcBef>
                <a:spcPts val="1000"/>
              </a:spcBef>
              <a:buFont typeface="Arial" panose="020B0604020202020204" pitchFamily="34" charset="0"/>
              <a:buChar char="•"/>
              <a:defRPr/>
            </a:pPr>
            <a:r>
              <a:rPr lang="en-US" sz="2800" dirty="0">
                <a:solidFill>
                  <a:srgbClr val="363636"/>
                </a:solidFill>
              </a:rPr>
              <a:t>We are currently taking applications for ICAP.</a:t>
            </a:r>
          </a:p>
          <a:p>
            <a:pPr marL="228600" indent="-228600">
              <a:lnSpc>
                <a:spcPct val="90000"/>
              </a:lnSpc>
              <a:spcBef>
                <a:spcPts val="1000"/>
              </a:spcBef>
              <a:buFont typeface="Arial" panose="020B0604020202020204" pitchFamily="34" charset="0"/>
              <a:buChar char="•"/>
              <a:defRPr/>
            </a:pPr>
            <a:endParaRPr lang="en-US" sz="2800" dirty="0">
              <a:solidFill>
                <a:srgbClr val="363636"/>
              </a:solidFill>
            </a:endParaRPr>
          </a:p>
          <a:p>
            <a:pPr marL="228600" indent="-228600">
              <a:lnSpc>
                <a:spcPct val="90000"/>
              </a:lnSpc>
              <a:spcBef>
                <a:spcPts val="1000"/>
              </a:spcBef>
              <a:buFont typeface="Arial" panose="020B0604020202020204" pitchFamily="34" charset="0"/>
              <a:buChar char="•"/>
              <a:defRPr/>
            </a:pPr>
            <a:r>
              <a:rPr lang="en-US" sz="2800" dirty="0">
                <a:solidFill>
                  <a:srgbClr val="363636"/>
                </a:solidFill>
              </a:rPr>
              <a:t>Applications must be submitted through Grants.gov by 11:59 PM Eastern Time on July 31, 2023. </a:t>
            </a:r>
          </a:p>
          <a:p>
            <a:pPr marL="228600" indent="-228600">
              <a:lnSpc>
                <a:spcPct val="90000"/>
              </a:lnSpc>
              <a:spcBef>
                <a:spcPts val="1000"/>
              </a:spcBef>
              <a:buFont typeface="Arial" panose="020B0604020202020204" pitchFamily="34" charset="0"/>
              <a:buChar char="•"/>
              <a:defRPr/>
            </a:pPr>
            <a:endParaRPr lang="en-US" sz="2800" dirty="0">
              <a:solidFill>
                <a:srgbClr val="363636"/>
              </a:solidFill>
            </a:endParaRPr>
          </a:p>
          <a:p>
            <a:pPr marL="228600" indent="-228600">
              <a:lnSpc>
                <a:spcPct val="90000"/>
              </a:lnSpc>
              <a:spcBef>
                <a:spcPts val="1000"/>
              </a:spcBef>
              <a:buFont typeface="Arial" panose="020B0604020202020204" pitchFamily="34" charset="0"/>
              <a:buChar char="•"/>
              <a:defRPr/>
            </a:pPr>
            <a:r>
              <a:rPr lang="en-US" sz="2800" dirty="0">
                <a:solidFill>
                  <a:srgbClr val="363636"/>
                </a:solidFill>
              </a:rPr>
              <a:t>The full text of the Request for Applications </a:t>
            </a:r>
            <a:r>
              <a:rPr lang="en-US" sz="2800" dirty="0">
                <a:solidFill>
                  <a:schemeClr val="tx1"/>
                </a:solidFill>
              </a:rPr>
              <a:t>(RFA) </a:t>
            </a:r>
            <a:r>
              <a:rPr lang="en-US" sz="2800" dirty="0">
                <a:solidFill>
                  <a:srgbClr val="363636"/>
                </a:solidFill>
              </a:rPr>
              <a:t>is available on Grants.gov, Funding Opportunity Number ICAP-ICAP-23-001.</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3</a:t>
            </a:fld>
            <a:endParaRPr lang="en-US" dirty="0">
              <a:solidFill>
                <a:schemeClr val="bg1"/>
              </a:solidFill>
            </a:endParaRPr>
          </a:p>
        </p:txBody>
      </p:sp>
    </p:spTree>
    <p:extLst>
      <p:ext uri="{BB962C8B-B14F-4D97-AF65-F5344CB8AC3E}">
        <p14:creationId xmlns:p14="http://schemas.microsoft.com/office/powerpoint/2010/main" val="387574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How to Apply (Slide 3 of 4)</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30</a:t>
            </a:fld>
            <a:endParaRPr lang="en-US" dirty="0">
              <a:solidFill>
                <a:schemeClr val="bg1"/>
              </a:solidFill>
            </a:endParaRPr>
          </a:p>
        </p:txBody>
      </p:sp>
      <p:pic>
        <p:nvPicPr>
          <p:cNvPr id="4" name="Picture 3" descr="Logo for SAM.gov">
            <a:extLst>
              <a:ext uri="{FF2B5EF4-FFF2-40B4-BE49-F238E27FC236}">
                <a16:creationId xmlns:a16="http://schemas.microsoft.com/office/drawing/2014/main" id="{2F20F941-3660-37ED-DC71-46E3454D2996}"/>
              </a:ext>
            </a:extLst>
          </p:cNvPr>
          <p:cNvPicPr>
            <a:picLocks noChangeAspect="1"/>
          </p:cNvPicPr>
          <p:nvPr/>
        </p:nvPicPr>
        <p:blipFill>
          <a:blip r:embed="rId3">
            <a:alphaModFix/>
          </a:blip>
          <a:stretch>
            <a:fillRect/>
          </a:stretch>
        </p:blipFill>
        <p:spPr>
          <a:xfrm>
            <a:off x="3551347" y="1141830"/>
            <a:ext cx="3988724" cy="956640"/>
          </a:xfrm>
          <a:prstGeom prst="rect">
            <a:avLst/>
          </a:prstGeom>
        </p:spPr>
      </p:pic>
      <p:pic>
        <p:nvPicPr>
          <p:cNvPr id="5" name="Picture 4" descr="To apply for grants or cooperative agreements, during SAM.gov registration be sure to check the &quot;Financial Assistance Awards&quot; option.&#10;Be sure the prepare the following sections: Unique Entity ID, Core Data, Reps and Certs, Points of Contact">
            <a:extLst>
              <a:ext uri="{FF2B5EF4-FFF2-40B4-BE49-F238E27FC236}">
                <a16:creationId xmlns:a16="http://schemas.microsoft.com/office/drawing/2014/main" id="{D08DFA27-2B9E-EA70-7E6D-3C478B25C2B9}"/>
              </a:ext>
            </a:extLst>
          </p:cNvPr>
          <p:cNvPicPr>
            <a:picLocks noChangeAspect="1"/>
          </p:cNvPicPr>
          <p:nvPr/>
        </p:nvPicPr>
        <p:blipFill rotWithShape="1">
          <a:blip r:embed="rId4"/>
          <a:srcRect l="4817" t="35423" r="5650" b="3333"/>
          <a:stretch/>
        </p:blipFill>
        <p:spPr>
          <a:xfrm>
            <a:off x="592351" y="2120057"/>
            <a:ext cx="10781427" cy="4200099"/>
          </a:xfrm>
          <a:prstGeom prst="rect">
            <a:avLst/>
          </a:prstGeom>
        </p:spPr>
      </p:pic>
      <p:pic>
        <p:nvPicPr>
          <p:cNvPr id="11" name="Picture 10">
            <a:extLst>
              <a:ext uri="{FF2B5EF4-FFF2-40B4-BE49-F238E27FC236}">
                <a16:creationId xmlns:a16="http://schemas.microsoft.com/office/drawing/2014/main" id="{1630DC81-603D-0324-CEA1-473091FA868B}"/>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616891" y="4702111"/>
            <a:ext cx="2697921" cy="1331442"/>
          </a:xfrm>
          <a:prstGeom prst="rect">
            <a:avLst/>
          </a:prstGeom>
        </p:spPr>
      </p:pic>
    </p:spTree>
    <p:extLst>
      <p:ext uri="{BB962C8B-B14F-4D97-AF65-F5344CB8AC3E}">
        <p14:creationId xmlns:p14="http://schemas.microsoft.com/office/powerpoint/2010/main" val="2210712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How to Apply (Slide 4 of 4)</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31</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191876"/>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Calibri" panose="020F0502020204030204"/>
                <a:ea typeface="+mn-ea"/>
                <a:cs typeface="+mn-cs"/>
              </a:rPr>
              <a:t>Filling out the Application</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Calibri" panose="020F0502020204030204"/>
                <a:ea typeface="+mn-ea"/>
                <a:cs typeface="+mn-cs"/>
              </a:rPr>
              <a:t>Will be done in the Workspace on Grants.gov</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Calibri" panose="020F0502020204030204"/>
                <a:ea typeface="+mn-ea"/>
                <a:cs typeface="+mn-cs"/>
              </a:rPr>
              <a:t>Fill out all Forms and Upload Files (Word and Spreadsheets)</a:t>
            </a:r>
          </a:p>
          <a:p>
            <a:pPr marL="914400" marR="0" lvl="1"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Calibri" panose="020F0502020204030204"/>
                <a:ea typeface="+mn-ea"/>
                <a:cs typeface="+mn-cs"/>
              </a:rPr>
              <a:t>SF- 424 Application for Federal Assistance</a:t>
            </a:r>
          </a:p>
          <a:p>
            <a:pPr marL="914400" marR="0" lvl="1"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Calibri" panose="020F0502020204030204"/>
                <a:ea typeface="+mn-ea"/>
                <a:cs typeface="+mn-cs"/>
              </a:rPr>
              <a:t>Project Narrative</a:t>
            </a:r>
          </a:p>
          <a:p>
            <a:pPr marL="914400" marR="0" lvl="1"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Calibri" panose="020F0502020204030204"/>
                <a:ea typeface="+mn-ea"/>
                <a:cs typeface="+mn-cs"/>
              </a:rPr>
              <a:t>SF – 424A – Budget Information - Non-Construction Programs</a:t>
            </a:r>
          </a:p>
          <a:p>
            <a:pPr marL="914400" marR="0" lvl="1"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Calibri" panose="020F0502020204030204"/>
                <a:ea typeface="+mn-ea"/>
                <a:cs typeface="+mn-cs"/>
              </a:rPr>
              <a:t>SF – 424B – Assurances - Non-Construction Programs</a:t>
            </a:r>
          </a:p>
          <a:p>
            <a:pPr marL="914400" marR="0" lvl="1"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Calibri" panose="020F0502020204030204"/>
                <a:ea typeface="+mn-ea"/>
                <a:cs typeface="+mn-cs"/>
              </a:rPr>
              <a:t>Budget Narrative</a:t>
            </a:r>
          </a:p>
          <a:p>
            <a:pPr marL="914400" marR="0" lvl="1"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800" b="0" i="0" u="none" strike="noStrike" kern="1200" cap="none" spc="0" normalizeH="0" baseline="0" noProof="0" dirty="0">
                <a:ln>
                  <a:noFill/>
                </a:ln>
                <a:solidFill>
                  <a:schemeClr val="tx1"/>
                </a:solidFill>
                <a:effectLst/>
                <a:uLnTx/>
                <a:uFillTx/>
                <a:latin typeface="Calibri" panose="020F0502020204030204"/>
                <a:ea typeface="+mn-ea"/>
                <a:cs typeface="+mn-cs"/>
              </a:rPr>
              <a:t>Risk Analysis Questionnaire</a:t>
            </a:r>
          </a:p>
          <a:p>
            <a:pPr marL="914400" marR="0" lvl="1"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800" b="0" i="0" u="none" strike="noStrike" kern="1200" cap="none" spc="0" normalizeH="0" baseline="0" noProof="0" dirty="0">
                <a:ln>
                  <a:noFill/>
                </a:ln>
                <a:solidFill>
                  <a:schemeClr val="tx1"/>
                </a:solidFill>
                <a:effectLst/>
                <a:uLnTx/>
                <a:uFillTx/>
                <a:latin typeface="Calibri" panose="020F0502020204030204"/>
                <a:ea typeface="+mn-ea"/>
                <a:cs typeface="+mn-cs"/>
              </a:rPr>
              <a:t>SF-LLL – Disclosure of Lobbying Activités (Do Not Leave Blank- N/A)</a:t>
            </a:r>
            <a:endParaRPr kumimoji="0" lang="en-US" sz="2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378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37167" y="492443"/>
            <a:ext cx="11587280" cy="584775"/>
          </a:xfrm>
          <a:prstGeom prst="rect">
            <a:avLst/>
          </a:prstGeom>
          <a:noFill/>
        </p:spPr>
        <p:txBody>
          <a:bodyPr wrap="square" rtlCol="0" anchor="b">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cs typeface="Arial"/>
              </a:rPr>
              <a:t>How to Apply</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32</a:t>
            </a:fld>
            <a:endParaRPr lang="en-US" dirty="0">
              <a:solidFill>
                <a:schemeClr val="bg1"/>
              </a:solidFill>
            </a:endParaRPr>
          </a:p>
        </p:txBody>
      </p:sp>
      <p:sp>
        <p:nvSpPr>
          <p:cNvPr id="14" name="Title 13">
            <a:extLst>
              <a:ext uri="{FF2B5EF4-FFF2-40B4-BE49-F238E27FC236}">
                <a16:creationId xmlns:a16="http://schemas.microsoft.com/office/drawing/2014/main" id="{775E93C4-8BEE-48A9-A60A-053AEDA72C7D}"/>
              </a:ext>
            </a:extLst>
          </p:cNvPr>
          <p:cNvSpPr>
            <a:spLocks noGrp="1"/>
          </p:cNvSpPr>
          <p:nvPr>
            <p:ph type="title" idx="4294967295"/>
          </p:nvPr>
        </p:nvSpPr>
        <p:spPr>
          <a:xfrm>
            <a:off x="302359" y="1191876"/>
            <a:ext cx="11361413" cy="5248416"/>
          </a:xfrm>
          <a:prstGeom prst="rect">
            <a:avLst/>
          </a:prstGeom>
          <a:solidFill>
            <a:schemeClr val="accent5">
              <a:lumMod val="20000"/>
              <a:lumOff val="80000"/>
            </a:schemeClr>
          </a:solidFill>
          <a:ln w="12700" cap="flat" cmpd="sng" algn="ctr">
            <a:no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 Word About Budget Preparation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Code of Federal Regulations</a:t>
            </a:r>
            <a:br>
              <a:rPr kumimoji="0" lang="en-US" sz="2400" b="0" i="0" u="none" strike="noStrike" kern="1200" cap="none" spc="0" normalizeH="0" baseline="0" noProof="0" dirty="0">
                <a:ln>
                  <a:noFill/>
                </a:ln>
                <a:solidFill>
                  <a:schemeClr val="tx1"/>
                </a:solidFill>
                <a:effectLst/>
                <a:uLnTx/>
                <a:uFillTx/>
                <a:latin typeface="+mn-lt"/>
                <a:ea typeface="+mn-ea"/>
                <a:cs typeface="+mn-cs"/>
              </a:rPr>
            </a:br>
            <a:r>
              <a:rPr kumimoji="0" lang="en-US" sz="2400" b="0" i="0" u="none" strike="noStrike" kern="1200" cap="none" spc="0" normalizeH="0" baseline="0" noProof="0" dirty="0">
                <a:ln>
                  <a:noFill/>
                </a:ln>
                <a:solidFill>
                  <a:schemeClr val="tx1"/>
                </a:solidFill>
                <a:effectLst/>
                <a:uLnTx/>
                <a:uFillTx/>
                <a:latin typeface="+mn-lt"/>
                <a:ea typeface="+mn-ea"/>
                <a:cs typeface="+mn-cs"/>
              </a:rPr>
              <a:t>Title 2 Grants and Agreements</a:t>
            </a:r>
            <a:br>
              <a:rPr kumimoji="0" lang="en-US" sz="3600" b="0" i="0" u="none" strike="noStrike" kern="1200" cap="none" spc="0" normalizeH="0" baseline="0" noProof="0" dirty="0">
                <a:ln>
                  <a:noFill/>
                </a:ln>
                <a:solidFill>
                  <a:schemeClr val="tx1"/>
                </a:solidFill>
                <a:effectLst/>
                <a:uLnTx/>
                <a:uFillTx/>
                <a:latin typeface="+mn-lt"/>
                <a:ea typeface="+mn-ea"/>
                <a:cs typeface="+mn-cs"/>
              </a:rPr>
            </a:br>
            <a:r>
              <a:rPr kumimoji="0" lang="en-US" sz="2400" b="0" i="0" u="none" strike="noStrike" kern="1200" cap="none" spc="0" normalizeH="0" baseline="0" noProof="0" dirty="0">
                <a:ln>
                  <a:noFill/>
                </a:ln>
                <a:solidFill>
                  <a:schemeClr val="tx1"/>
                </a:solidFill>
                <a:effectLst/>
                <a:uLnTx/>
                <a:uFillTx/>
                <a:latin typeface="+mn-lt"/>
                <a:ea typeface="+mn-ea"/>
                <a:cs typeface="+mn-cs"/>
              </a:rPr>
              <a:t>PART 200 - Uniform Administrative Requirements, Cost Principles and Audit Requirements for Federal Awards</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2743200" marR="0" lvl="6"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Subpart A - Definitions</a:t>
            </a:r>
          </a:p>
          <a:p>
            <a:pPr marL="2743200" marR="0" lvl="6"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Subpart B – General Provisions</a:t>
            </a:r>
          </a:p>
          <a:p>
            <a:pPr marL="2743200" marR="0" lvl="6"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Subpart C - Pre-Federal Award Requirements</a:t>
            </a:r>
          </a:p>
          <a:p>
            <a:pPr marL="2743200" marR="0" lvl="6"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Grant – Benefits the Public, Contracts the Agency</a:t>
            </a:r>
          </a:p>
          <a:p>
            <a:pPr marL="2743200" marR="0" lvl="6"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Subpart D - Post Federal Award Requirements</a:t>
            </a:r>
          </a:p>
          <a:p>
            <a:pPr marL="2743200" marR="0" lvl="6"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Performance Measures, Internal Controls, Budget Revisions</a:t>
            </a:r>
          </a:p>
          <a:p>
            <a:pPr marL="2743200" marR="0" lvl="6"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Subpart E - Cost Principles</a:t>
            </a:r>
          </a:p>
        </p:txBody>
      </p:sp>
    </p:spTree>
    <p:extLst>
      <p:ext uri="{BB962C8B-B14F-4D97-AF65-F5344CB8AC3E}">
        <p14:creationId xmlns:p14="http://schemas.microsoft.com/office/powerpoint/2010/main" val="2014029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Subpart E - Cost Principles</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33</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213463"/>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342900" marR="0" lvl="0" indent="-34290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900" b="0" i="0" u="none" strike="noStrike" kern="1200" cap="none" spc="0" normalizeH="0" baseline="0" noProof="0" dirty="0">
                <a:ln>
                  <a:noFill/>
                </a:ln>
                <a:solidFill>
                  <a:prstClr val="black">
                    <a:lumMod val="75000"/>
                    <a:lumOff val="25000"/>
                  </a:prstClr>
                </a:solidFill>
                <a:effectLst/>
                <a:uLnTx/>
                <a:uFillTx/>
                <a:ea typeface="+mn-ea"/>
                <a:cs typeface="+mn-cs"/>
              </a:rPr>
              <a:t>200.402 – Allowability of Costs</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Necessary and reasonable for the performance of the Federal award</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Consistent policies for federally-financed and other non-federally financed (Does your organization normally pay everyone $1M?)</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Consistent treatment. A cost may not be assigned to a Federal award as a direct cost if any other cost incurred for the same purpose in like circumstances has been allocated to the Federal award as an indirect cost.</a:t>
            </a:r>
          </a:p>
        </p:txBody>
      </p:sp>
    </p:spTree>
    <p:extLst>
      <p:ext uri="{BB962C8B-B14F-4D97-AF65-F5344CB8AC3E}">
        <p14:creationId xmlns:p14="http://schemas.microsoft.com/office/powerpoint/2010/main" val="462561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Budget Categories</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34</a:t>
            </a:fld>
            <a:endParaRPr lang="en-US" dirty="0">
              <a:solidFill>
                <a:schemeClr val="bg1"/>
              </a:solidFill>
            </a:endParaRPr>
          </a:p>
        </p:txBody>
      </p:sp>
      <p:sp>
        <p:nvSpPr>
          <p:cNvPr id="14" name="Rectangle 13" descr="Personnel - show annual salary and percent of time.&#10;Fringe Benefits - only for personnel listed in Personnel section.  Based on actual known costs or approved rate.&#10;Travel - itemize for project personnel by purpose.&#10;Equipment - Useful life of more than 2 years and costs $5,000 or more.&#10;Supplies - List by type, including: office supplies, postage, training materials.">
            <a:extLst>
              <a:ext uri="{FF2B5EF4-FFF2-40B4-BE49-F238E27FC236}">
                <a16:creationId xmlns:a16="http://schemas.microsoft.com/office/drawing/2014/main" id="{775E93C4-8BEE-48A9-A60A-053AEDA72C7D}"/>
              </a:ext>
            </a:extLst>
          </p:cNvPr>
          <p:cNvSpPr/>
          <p:nvPr/>
        </p:nvSpPr>
        <p:spPr>
          <a:xfrm>
            <a:off x="302359" y="1213463"/>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R="0" lvl="0" algn="l" defTabSz="457200" rtl="0" eaLnBrk="1" fontAlgn="auto" latinLnBrk="0" hangingPunct="1">
              <a:lnSpc>
                <a:spcPct val="100000"/>
              </a:lnSpc>
              <a:spcBef>
                <a:spcPts val="1000"/>
              </a:spcBef>
              <a:spcAft>
                <a:spcPts val="0"/>
              </a:spcAft>
              <a:buClr>
                <a:srgbClr val="004D86"/>
              </a:buClr>
              <a:buSzPct val="80000"/>
              <a:tabLst/>
              <a:defRPr/>
            </a:pPr>
            <a:endParaRPr kumimoji="0" lang="en-US" sz="2400" b="0" i="0" u="none" strike="noStrike" kern="1200" cap="none" spc="0" normalizeH="0" baseline="0" noProof="0" dirty="0">
              <a:ln>
                <a:noFill/>
              </a:ln>
              <a:solidFill>
                <a:prstClr val="black">
                  <a:lumMod val="75000"/>
                  <a:lumOff val="25000"/>
                </a:prstClr>
              </a:solidFill>
              <a:effectLst/>
              <a:uLnTx/>
              <a:uFillTx/>
              <a:ea typeface="+mn-ea"/>
              <a:cs typeface="+mn-cs"/>
            </a:endParaRPr>
          </a:p>
        </p:txBody>
      </p:sp>
      <p:sp>
        <p:nvSpPr>
          <p:cNvPr id="2" name="TextBox 1">
            <a:extLst>
              <a:ext uri="{FF2B5EF4-FFF2-40B4-BE49-F238E27FC236}">
                <a16:creationId xmlns:a16="http://schemas.microsoft.com/office/drawing/2014/main" id="{CC6BE242-B38A-47F1-AE26-E316E8A047A8}"/>
              </a:ext>
            </a:extLst>
          </p:cNvPr>
          <p:cNvSpPr txBox="1"/>
          <p:nvPr/>
        </p:nvSpPr>
        <p:spPr>
          <a:xfrm>
            <a:off x="1095153" y="1743739"/>
            <a:ext cx="5000847" cy="151323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1000"/>
              </a:spcBef>
              <a:spcAft>
                <a:spcPts val="0"/>
              </a:spcAft>
              <a:buClr>
                <a:srgbClr val="004D86"/>
              </a:buClr>
              <a:buSzPct val="80000"/>
              <a:buFontTx/>
              <a:buNone/>
              <a:tabLst/>
              <a:defRPr/>
            </a:pPr>
            <a:r>
              <a:rPr kumimoji="0" lang="en-US" sz="2200" b="1" i="0" u="none" strike="noStrike" kern="1200" cap="none" spc="0" normalizeH="0" baseline="0" noProof="0" dirty="0">
                <a:ln>
                  <a:noFill/>
                </a:ln>
                <a:solidFill>
                  <a:prstClr val="black">
                    <a:lumMod val="75000"/>
                    <a:lumOff val="25000"/>
                  </a:prstClr>
                </a:solidFill>
                <a:effectLst/>
                <a:uLnTx/>
                <a:uFillTx/>
                <a:ea typeface="+mn-ea"/>
                <a:cs typeface="+mn-cs"/>
              </a:rPr>
              <a:t>Personnel</a:t>
            </a:r>
            <a:r>
              <a:rPr kumimoji="0" lang="en-US" sz="2200" b="0" i="0" u="none" strike="noStrike" kern="1200" cap="none" spc="0" normalizeH="0" baseline="0" noProof="0" dirty="0">
                <a:ln>
                  <a:noFill/>
                </a:ln>
                <a:solidFill>
                  <a:prstClr val="black">
                    <a:lumMod val="75000"/>
                    <a:lumOff val="25000"/>
                  </a:prstClr>
                </a:solidFill>
                <a:effectLst/>
                <a:uLnTx/>
                <a:uFillTx/>
                <a:ea typeface="+mn-ea"/>
                <a:cs typeface="+mn-cs"/>
              </a:rPr>
              <a:t> </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200" b="0" i="0" u="none" strike="noStrike" kern="1200" cap="none" spc="0" normalizeH="0" baseline="0" noProof="0" dirty="0">
                <a:ln>
                  <a:noFill/>
                </a:ln>
                <a:solidFill>
                  <a:prstClr val="black">
                    <a:lumMod val="75000"/>
                    <a:lumOff val="25000"/>
                  </a:prstClr>
                </a:solidFill>
                <a:effectLst/>
                <a:uLnTx/>
                <a:uFillTx/>
                <a:ea typeface="+mn-ea"/>
                <a:cs typeface="+mn-cs"/>
              </a:rPr>
              <a:t>show annual salary and percent of time </a:t>
            </a:r>
          </a:p>
          <a:p>
            <a:endParaRPr lang="en-US" dirty="0"/>
          </a:p>
        </p:txBody>
      </p:sp>
      <p:sp>
        <p:nvSpPr>
          <p:cNvPr id="4" name="TextBox 3">
            <a:extLst>
              <a:ext uri="{FF2B5EF4-FFF2-40B4-BE49-F238E27FC236}">
                <a16:creationId xmlns:a16="http://schemas.microsoft.com/office/drawing/2014/main" id="{BDC8E656-AF0F-4A44-9E26-D88D7F5EAB61}"/>
              </a:ext>
            </a:extLst>
          </p:cNvPr>
          <p:cNvSpPr txBox="1"/>
          <p:nvPr/>
        </p:nvSpPr>
        <p:spPr>
          <a:xfrm>
            <a:off x="1095151" y="3096213"/>
            <a:ext cx="5000847" cy="231858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1000"/>
              </a:spcBef>
              <a:spcAft>
                <a:spcPts val="0"/>
              </a:spcAft>
              <a:buClr>
                <a:srgbClr val="004D86"/>
              </a:buClr>
              <a:buSzPct val="80000"/>
              <a:buFontTx/>
              <a:buNone/>
              <a:tabLst/>
              <a:defRPr/>
            </a:pPr>
            <a:r>
              <a:rPr kumimoji="0" lang="en-US" sz="2200" b="1" i="0" u="none" strike="noStrike" kern="1200" cap="none" spc="0" normalizeH="0" baseline="0" noProof="0" dirty="0">
                <a:ln>
                  <a:noFill/>
                </a:ln>
                <a:solidFill>
                  <a:prstClr val="black">
                    <a:lumMod val="75000"/>
                    <a:lumOff val="25000"/>
                  </a:prstClr>
                </a:solidFill>
                <a:effectLst/>
                <a:uLnTx/>
                <a:uFillTx/>
                <a:ea typeface="+mn-ea"/>
                <a:cs typeface="+mn-cs"/>
              </a:rPr>
              <a:t>Fringe</a:t>
            </a:r>
            <a:r>
              <a:rPr kumimoji="0" lang="en-US" sz="2200" b="0" i="0" u="none" strike="noStrike" kern="1200" cap="none" spc="0" normalizeH="0" baseline="0" noProof="0" dirty="0">
                <a:ln>
                  <a:noFill/>
                </a:ln>
                <a:solidFill>
                  <a:prstClr val="black">
                    <a:lumMod val="75000"/>
                    <a:lumOff val="25000"/>
                  </a:prstClr>
                </a:solidFill>
                <a:effectLst/>
                <a:uLnTx/>
                <a:uFillTx/>
                <a:ea typeface="+mn-ea"/>
                <a:cs typeface="+mn-cs"/>
              </a:rPr>
              <a:t> </a:t>
            </a:r>
            <a:r>
              <a:rPr kumimoji="0" lang="en-US" sz="2200" b="1" i="0" u="none" strike="noStrike" kern="1200" cap="none" spc="0" normalizeH="0" baseline="0" noProof="0" dirty="0">
                <a:ln>
                  <a:noFill/>
                </a:ln>
                <a:solidFill>
                  <a:prstClr val="black">
                    <a:lumMod val="75000"/>
                    <a:lumOff val="25000"/>
                  </a:prstClr>
                </a:solidFill>
                <a:effectLst/>
                <a:uLnTx/>
                <a:uFillTx/>
                <a:ea typeface="+mn-ea"/>
                <a:cs typeface="+mn-cs"/>
              </a:rPr>
              <a:t>Benefits</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200" b="0" i="0" u="none" strike="noStrike" kern="1200" cap="none" spc="0" normalizeH="0" baseline="0" noProof="0" dirty="0">
                <a:ln>
                  <a:noFill/>
                </a:ln>
                <a:solidFill>
                  <a:prstClr val="black">
                    <a:lumMod val="75000"/>
                    <a:lumOff val="25000"/>
                  </a:prstClr>
                </a:solidFill>
                <a:effectLst/>
                <a:uLnTx/>
                <a:uFillTx/>
                <a:ea typeface="+mn-ea"/>
                <a:cs typeface="+mn-cs"/>
              </a:rPr>
              <a:t>Based on actual known costs or approved rate</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200" b="0" i="0" u="none" strike="noStrike" kern="1200" cap="none" spc="0" normalizeH="0" baseline="0" noProof="0" dirty="0">
                <a:ln>
                  <a:noFill/>
                </a:ln>
                <a:solidFill>
                  <a:prstClr val="black">
                    <a:lumMod val="75000"/>
                    <a:lumOff val="25000"/>
                  </a:prstClr>
                </a:solidFill>
                <a:effectLst/>
                <a:uLnTx/>
                <a:uFillTx/>
                <a:ea typeface="+mn-ea"/>
                <a:cs typeface="+mn-cs"/>
              </a:rPr>
              <a:t>Only for personnel listed in Personnel section</a:t>
            </a:r>
          </a:p>
          <a:p>
            <a:endParaRPr lang="en-US" dirty="0"/>
          </a:p>
        </p:txBody>
      </p:sp>
      <p:sp>
        <p:nvSpPr>
          <p:cNvPr id="5" name="TextBox 4">
            <a:extLst>
              <a:ext uri="{FF2B5EF4-FFF2-40B4-BE49-F238E27FC236}">
                <a16:creationId xmlns:a16="http://schemas.microsoft.com/office/drawing/2014/main" id="{1DF9C6F2-61F7-4067-A4F6-8573D8885767}"/>
              </a:ext>
            </a:extLst>
          </p:cNvPr>
          <p:cNvSpPr txBox="1"/>
          <p:nvPr/>
        </p:nvSpPr>
        <p:spPr>
          <a:xfrm>
            <a:off x="6285539" y="1745762"/>
            <a:ext cx="5188689" cy="151323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1000"/>
              </a:spcBef>
              <a:spcAft>
                <a:spcPts val="0"/>
              </a:spcAft>
              <a:buClr>
                <a:srgbClr val="004D86"/>
              </a:buClr>
              <a:buSzPct val="80000"/>
              <a:buFontTx/>
              <a:buNone/>
              <a:tabLst/>
              <a:defRPr/>
            </a:pPr>
            <a:r>
              <a:rPr kumimoji="0" lang="en-US" sz="2200" b="1" i="0" u="none" strike="noStrike" kern="1200" cap="none" spc="0" normalizeH="0" baseline="0" noProof="0" dirty="0">
                <a:ln>
                  <a:noFill/>
                </a:ln>
                <a:solidFill>
                  <a:prstClr val="black">
                    <a:lumMod val="75000"/>
                    <a:lumOff val="25000"/>
                  </a:prstClr>
                </a:solidFill>
                <a:effectLst/>
                <a:uLnTx/>
                <a:uFillTx/>
                <a:ea typeface="+mn-ea"/>
                <a:cs typeface="+mn-cs"/>
              </a:rPr>
              <a:t>Travel</a:t>
            </a:r>
            <a:endParaRPr kumimoji="0" lang="en-US" sz="2200" b="0" i="0" u="none" strike="noStrike" kern="1200" cap="none" spc="0" normalizeH="0" baseline="0" noProof="0" dirty="0">
              <a:ln>
                <a:noFill/>
              </a:ln>
              <a:solidFill>
                <a:prstClr val="black">
                  <a:lumMod val="75000"/>
                  <a:lumOff val="25000"/>
                </a:prstClr>
              </a:solidFill>
              <a:effectLst/>
              <a:uLnTx/>
              <a:uFillTx/>
              <a:ea typeface="+mn-ea"/>
              <a:cs typeface="+mn-cs"/>
            </a:endParaRP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200" b="0" i="0" u="none" strike="noStrike" kern="1200" cap="none" spc="0" normalizeH="0" baseline="0" noProof="0" dirty="0">
                <a:ln>
                  <a:noFill/>
                </a:ln>
                <a:solidFill>
                  <a:prstClr val="black">
                    <a:lumMod val="75000"/>
                    <a:lumOff val="25000"/>
                  </a:prstClr>
                </a:solidFill>
                <a:effectLst/>
                <a:uLnTx/>
                <a:uFillTx/>
                <a:ea typeface="+mn-ea"/>
                <a:cs typeface="+mn-cs"/>
              </a:rPr>
              <a:t>Itemize for project personnel by purpose</a:t>
            </a:r>
          </a:p>
          <a:p>
            <a:endParaRPr lang="en-US" dirty="0"/>
          </a:p>
        </p:txBody>
      </p:sp>
      <p:sp>
        <p:nvSpPr>
          <p:cNvPr id="7" name="TextBox 6">
            <a:extLst>
              <a:ext uri="{FF2B5EF4-FFF2-40B4-BE49-F238E27FC236}">
                <a16:creationId xmlns:a16="http://schemas.microsoft.com/office/drawing/2014/main" id="{4BA534EB-B89A-40CD-A11D-73476FFCACB8}"/>
              </a:ext>
            </a:extLst>
          </p:cNvPr>
          <p:cNvSpPr txBox="1"/>
          <p:nvPr/>
        </p:nvSpPr>
        <p:spPr>
          <a:xfrm rot="10800000" flipV="1">
            <a:off x="6285537" y="3096213"/>
            <a:ext cx="5188689" cy="123623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1000"/>
              </a:spcBef>
              <a:spcAft>
                <a:spcPts val="0"/>
              </a:spcAft>
              <a:buClr>
                <a:srgbClr val="004D86"/>
              </a:buClr>
              <a:buSzPct val="80000"/>
              <a:buFontTx/>
              <a:buNone/>
              <a:tabLst/>
              <a:defRPr/>
            </a:pPr>
            <a:r>
              <a:rPr kumimoji="0" lang="en-US" sz="2200" b="1" i="0" u="none" strike="noStrike" kern="1200" cap="none" spc="0" normalizeH="0" baseline="0" noProof="0" dirty="0">
                <a:ln>
                  <a:noFill/>
                </a:ln>
                <a:solidFill>
                  <a:prstClr val="black">
                    <a:lumMod val="75000"/>
                    <a:lumOff val="25000"/>
                  </a:prstClr>
                </a:solidFill>
                <a:effectLst/>
                <a:uLnTx/>
                <a:uFillTx/>
                <a:ea typeface="+mn-ea"/>
                <a:cs typeface="+mn-cs"/>
              </a:rPr>
              <a:t>Equipment</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200" b="0" i="0" u="none" strike="noStrike" kern="1200" cap="none" spc="0" normalizeH="0" baseline="0" noProof="0" dirty="0">
                <a:ln>
                  <a:noFill/>
                </a:ln>
                <a:solidFill>
                  <a:prstClr val="black">
                    <a:lumMod val="75000"/>
                    <a:lumOff val="25000"/>
                  </a:prstClr>
                </a:solidFill>
                <a:effectLst/>
                <a:uLnTx/>
                <a:uFillTx/>
                <a:ea typeface="+mn-ea"/>
                <a:cs typeface="+mn-cs"/>
              </a:rPr>
              <a:t>Useful life of more than 2 years and costs $5,000 or more</a:t>
            </a:r>
          </a:p>
        </p:txBody>
      </p:sp>
      <p:sp>
        <p:nvSpPr>
          <p:cNvPr id="11" name="TextBox 10">
            <a:extLst>
              <a:ext uri="{FF2B5EF4-FFF2-40B4-BE49-F238E27FC236}">
                <a16:creationId xmlns:a16="http://schemas.microsoft.com/office/drawing/2014/main" id="{C41C4A93-008F-46D3-B5C4-1073FB0BAFC3}"/>
              </a:ext>
            </a:extLst>
          </p:cNvPr>
          <p:cNvSpPr txBox="1"/>
          <p:nvPr/>
        </p:nvSpPr>
        <p:spPr>
          <a:xfrm flipH="1">
            <a:off x="6285536" y="4468694"/>
            <a:ext cx="5188689" cy="123623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1000"/>
              </a:spcBef>
              <a:spcAft>
                <a:spcPts val="0"/>
              </a:spcAft>
              <a:buClr>
                <a:srgbClr val="004D86"/>
              </a:buClr>
              <a:buSzPct val="80000"/>
              <a:buFontTx/>
              <a:buNone/>
              <a:tabLst/>
              <a:defRPr/>
            </a:pPr>
            <a:r>
              <a:rPr kumimoji="0" lang="en-US" sz="2200" b="1" i="0" u="none" strike="noStrike" kern="1200" cap="none" spc="0" normalizeH="0" baseline="0" noProof="0" dirty="0">
                <a:ln>
                  <a:noFill/>
                </a:ln>
                <a:solidFill>
                  <a:prstClr val="black">
                    <a:lumMod val="75000"/>
                    <a:lumOff val="25000"/>
                  </a:prstClr>
                </a:solidFill>
                <a:effectLst/>
                <a:uLnTx/>
                <a:uFillTx/>
                <a:ea typeface="+mn-ea"/>
                <a:cs typeface="+mn-cs"/>
              </a:rPr>
              <a:t>Supplies</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200" b="0" i="0" u="none" strike="noStrike" kern="1200" cap="none" spc="0" normalizeH="0" baseline="0" noProof="0" dirty="0">
                <a:ln>
                  <a:noFill/>
                </a:ln>
                <a:solidFill>
                  <a:prstClr val="black">
                    <a:lumMod val="75000"/>
                    <a:lumOff val="25000"/>
                  </a:prstClr>
                </a:solidFill>
                <a:effectLst/>
                <a:uLnTx/>
                <a:uFillTx/>
                <a:ea typeface="+mn-ea"/>
                <a:cs typeface="+mn-cs"/>
              </a:rPr>
              <a:t>List by type: office supplies, postage, training materials</a:t>
            </a:r>
          </a:p>
        </p:txBody>
      </p:sp>
    </p:spTree>
    <p:extLst>
      <p:ext uri="{BB962C8B-B14F-4D97-AF65-F5344CB8AC3E}">
        <p14:creationId xmlns:p14="http://schemas.microsoft.com/office/powerpoint/2010/main" val="76259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Budget Categories, (cont.)</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35</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302359" y="1213463"/>
            <a:ext cx="11361413" cy="5248416"/>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0" marR="0" lvl="0" indent="0" algn="l" defTabSz="457200" rtl="0" eaLnBrk="1" fontAlgn="auto" latinLnBrk="0" hangingPunct="1">
              <a:lnSpc>
                <a:spcPct val="100000"/>
              </a:lnSpc>
              <a:spcBef>
                <a:spcPts val="1000"/>
              </a:spcBef>
              <a:spcAft>
                <a:spcPts val="0"/>
              </a:spcAft>
              <a:buClr>
                <a:srgbClr val="004D86"/>
              </a:buClr>
              <a:buSzPct val="80000"/>
              <a:buFontTx/>
              <a:buNone/>
              <a:tabLst/>
              <a:defRPr/>
            </a:pP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Construction</a:t>
            </a: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 – not allowable </a:t>
            </a:r>
          </a:p>
          <a:p>
            <a:pPr marL="0" marR="0" lvl="0" indent="0" algn="l" defTabSz="457200" rtl="0" eaLnBrk="1" fontAlgn="auto" latinLnBrk="0" hangingPunct="1">
              <a:lnSpc>
                <a:spcPct val="100000"/>
              </a:lnSpc>
              <a:spcBef>
                <a:spcPts val="1000"/>
              </a:spcBef>
              <a:spcAft>
                <a:spcPts val="0"/>
              </a:spcAft>
              <a:buClr>
                <a:srgbClr val="004D86"/>
              </a:buClr>
              <a:buSzPct val="80000"/>
              <a:buFontTx/>
              <a:buNone/>
              <a:tabLst/>
              <a:defRPr/>
            </a:pP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Consultant</a:t>
            </a: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a:t>
            </a: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Contracts</a:t>
            </a: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 </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ea typeface="+mn-ea"/>
                <a:cs typeface="+mn-cs"/>
              </a:rPr>
              <a:t>Consultant Name, hourly or daily fee and time on project</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ea typeface="+mn-ea"/>
                <a:cs typeface="+mn-cs"/>
              </a:rPr>
              <a:t>Contracts – promote free and open competition</a:t>
            </a:r>
          </a:p>
          <a:p>
            <a:pPr marL="0" marR="0" lvl="0" indent="0" algn="l" defTabSz="457200" rtl="0" eaLnBrk="1" fontAlgn="auto" latinLnBrk="0" hangingPunct="1">
              <a:lnSpc>
                <a:spcPct val="100000"/>
              </a:lnSpc>
              <a:spcBef>
                <a:spcPts val="1000"/>
              </a:spcBef>
              <a:spcAft>
                <a:spcPts val="0"/>
              </a:spcAft>
              <a:buClr>
                <a:srgbClr val="004D86"/>
              </a:buClr>
              <a:buSzPct val="80000"/>
              <a:buFontTx/>
              <a:buNone/>
              <a:tabLst/>
              <a:defRPr/>
            </a:pP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Other</a:t>
            </a: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 </a:t>
            </a: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Costs</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ea typeface="+mn-ea"/>
                <a:cs typeface="+mn-cs"/>
              </a:rPr>
              <a:t>List by major type – rent, reproduction, phone, janitorial</a:t>
            </a:r>
          </a:p>
          <a:p>
            <a:pPr marL="742950" marR="0" lvl="1" indent="-285750" algn="l" defTabSz="457200" rtl="0" eaLnBrk="1" fontAlgn="auto" latinLnBrk="0" hangingPunct="1">
              <a:lnSpc>
                <a:spcPct val="100000"/>
              </a:lnSpc>
              <a:spcBef>
                <a:spcPts val="1000"/>
              </a:spcBef>
              <a:spcAft>
                <a:spcPts val="0"/>
              </a:spcAft>
              <a:buClr>
                <a:srgbClr val="004D86"/>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ea typeface="+mn-ea"/>
                <a:cs typeface="+mn-cs"/>
              </a:rPr>
              <a:t>If rent – give square footage and cost per square foot or monthly rental cost</a:t>
            </a:r>
          </a:p>
          <a:p>
            <a:pPr marL="0" marR="0" lvl="0" indent="0" algn="l" defTabSz="457200" rtl="0" eaLnBrk="1" fontAlgn="auto" latinLnBrk="0" hangingPunct="1">
              <a:lnSpc>
                <a:spcPct val="100000"/>
              </a:lnSpc>
              <a:spcBef>
                <a:spcPts val="1000"/>
              </a:spcBef>
              <a:spcAft>
                <a:spcPts val="0"/>
              </a:spcAft>
              <a:buClr>
                <a:srgbClr val="004D86"/>
              </a:buClr>
              <a:buSzPct val="80000"/>
              <a:buFontTx/>
              <a:buNone/>
              <a:tabLst/>
              <a:defRPr/>
            </a:pP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Indirect</a:t>
            </a: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 </a:t>
            </a: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Costs</a:t>
            </a: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 – Indirect Cost Rate Agreement or use de minimum – 10% of the Modified Total Direct Costs (MTDC)</a:t>
            </a:r>
          </a:p>
          <a:p>
            <a:pPr marL="0" marR="0" lvl="0" indent="0" algn="l" defTabSz="457200" rtl="0" eaLnBrk="1" fontAlgn="auto" latinLnBrk="0" hangingPunct="1">
              <a:lnSpc>
                <a:spcPct val="100000"/>
              </a:lnSpc>
              <a:spcBef>
                <a:spcPts val="1000"/>
              </a:spcBef>
              <a:spcAft>
                <a:spcPts val="0"/>
              </a:spcAft>
              <a:buClr>
                <a:srgbClr val="004D86"/>
              </a:buClr>
              <a:buSzPct val="80000"/>
              <a:buFontTx/>
              <a:buNone/>
              <a:tabLst/>
              <a:defRPr/>
            </a:pP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Match</a:t>
            </a: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a:t>
            </a: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Cost</a:t>
            </a: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 </a:t>
            </a: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Share</a:t>
            </a: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 – </a:t>
            </a:r>
            <a:r>
              <a:rPr kumimoji="0" lang="en-US" sz="2400" b="1" i="0" u="none" strike="noStrike" kern="1200" cap="none" spc="0" normalizeH="0" baseline="0" noProof="0" dirty="0">
                <a:ln>
                  <a:noFill/>
                </a:ln>
                <a:solidFill>
                  <a:prstClr val="black">
                    <a:lumMod val="75000"/>
                    <a:lumOff val="25000"/>
                  </a:prstClr>
                </a:solidFill>
                <a:effectLst/>
                <a:uLnTx/>
                <a:uFillTx/>
                <a:ea typeface="+mn-ea"/>
                <a:cs typeface="+mn-cs"/>
              </a:rPr>
              <a:t>5%</a:t>
            </a:r>
          </a:p>
        </p:txBody>
      </p:sp>
    </p:spTree>
    <p:extLst>
      <p:ext uri="{BB962C8B-B14F-4D97-AF65-F5344CB8AC3E}">
        <p14:creationId xmlns:p14="http://schemas.microsoft.com/office/powerpoint/2010/main" val="2878069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9" y="492443"/>
            <a:ext cx="11717661"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Questions?</a:t>
            </a:r>
          </a:p>
        </p:txBody>
      </p:sp>
      <p:sp>
        <p:nvSpPr>
          <p:cNvPr id="9" name="Rectangle 8"/>
          <p:cNvSpPr/>
          <p:nvPr/>
        </p:nvSpPr>
        <p:spPr>
          <a:xfrm>
            <a:off x="312845" y="1176768"/>
            <a:ext cx="11361413" cy="5211840"/>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R="0" lvl="0" algn="l" defTabSz="914400" rtl="0" eaLnBrk="1" fontAlgn="auto" latinLnBrk="0" hangingPunct="1">
              <a:lnSpc>
                <a:spcPct val="90000"/>
              </a:lnSpc>
              <a:spcBef>
                <a:spcPts val="1000"/>
              </a:spcBef>
              <a:spcAft>
                <a:spcPts val="0"/>
              </a:spcAft>
              <a:buClrTx/>
              <a:buSzTx/>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lvl="0">
              <a:lnSpc>
                <a:spcPct val="90000"/>
              </a:lnSpc>
              <a:spcBef>
                <a:spcPts val="1000"/>
              </a:spcBef>
              <a:defRPr/>
            </a:pPr>
            <a:r>
              <a:rPr lang="en-US" sz="2800" dirty="0">
                <a:solidFill>
                  <a:srgbClr val="363636"/>
                </a:solidFill>
              </a:rPr>
              <a:t>The full text of the Request for Applications is available on Grants.gov, Funding Opportunity Number ICAP-ICAP-23-001, or through the following link:</a:t>
            </a:r>
          </a:p>
          <a:p>
            <a:pPr lvl="0">
              <a:lnSpc>
                <a:spcPct val="90000"/>
              </a:lnSpc>
              <a:spcBef>
                <a:spcPts val="1000"/>
              </a:spcBef>
              <a:defRPr/>
            </a:pPr>
            <a:r>
              <a:rPr lang="en-US" sz="2000" b="0" i="0" dirty="0">
                <a:solidFill>
                  <a:srgbClr val="222222"/>
                </a:solidFill>
                <a:effectLst/>
                <a:latin typeface="Verdana" panose="020B0604030504040204" pitchFamily="34" charset="0"/>
                <a:hlinkClick r:id="rId3"/>
              </a:rPr>
              <a:t>https://www.grants.gov/web/grants/view-opportunity.html?oppId=348435</a:t>
            </a:r>
            <a:endParaRPr lang="en-US" sz="2000" b="0" i="0" dirty="0">
              <a:solidFill>
                <a:srgbClr val="363636"/>
              </a:solidFill>
              <a:effectLst/>
              <a:latin typeface="Verdana" panose="020B0604030504040204" pitchFamily="34" charset="0"/>
            </a:endParaRPr>
          </a:p>
          <a:p>
            <a:pPr lvl="0">
              <a:lnSpc>
                <a:spcPct val="90000"/>
              </a:lnSpc>
              <a:spcBef>
                <a:spcPts val="1000"/>
              </a:spcBef>
              <a:defRPr/>
            </a:pPr>
            <a:endParaRPr lang="en-US" sz="2800" dirty="0">
              <a:solidFill>
                <a:srgbClr val="363636"/>
              </a:solidFill>
            </a:endParaRPr>
          </a:p>
          <a:p>
            <a:pPr lvl="0">
              <a:lnSpc>
                <a:spcPct val="90000"/>
              </a:lnSpc>
              <a:spcBef>
                <a:spcPts val="1000"/>
              </a:spcBef>
              <a:defRPr/>
            </a:pPr>
            <a:r>
              <a:rPr lang="en-US" sz="2800" dirty="0">
                <a:solidFill>
                  <a:schemeClr val="tx1"/>
                </a:solidFill>
              </a:rPr>
              <a:t>Please submit any questions to </a:t>
            </a:r>
            <a:r>
              <a:rPr lang="en-US" sz="2800" dirty="0">
                <a:hlinkClick r:id="rId4"/>
              </a:rPr>
              <a:t>SSA.ICAP@ssa.gov</a:t>
            </a:r>
            <a:r>
              <a:rPr lang="en-US" sz="2800" dirty="0">
                <a:solidFill>
                  <a:schemeClr val="tx1"/>
                </a:solidFill>
              </a:rPr>
              <a:t>.</a:t>
            </a:r>
            <a:endParaRPr kumimoji="0" lang="en-US" sz="2800" b="0" i="0" u="none" strike="noStrike" kern="1200" cap="none" spc="0" normalizeH="0" baseline="0" noProof="0" dirty="0">
              <a:ln>
                <a:noFill/>
              </a:ln>
              <a:solidFill>
                <a:schemeClr val="tx1"/>
              </a:solidFill>
              <a:effectLst/>
              <a:uLnTx/>
              <a:uFillTx/>
              <a:ea typeface="+mn-ea"/>
              <a:cs typeface="Times New Roman" panose="02020603050405020304" pitchFamily="18" charset="0"/>
            </a:endParaRPr>
          </a:p>
          <a:p>
            <a:pPr marR="0" lvl="0" algn="l" defTabSz="914400" rtl="0" eaLnBrk="1" fontAlgn="auto" latinLnBrk="0" hangingPunct="1">
              <a:lnSpc>
                <a:spcPct val="90000"/>
              </a:lnSpc>
              <a:spcBef>
                <a:spcPts val="100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endParaRPr lang="en-US" dirty="0"/>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36</a:t>
            </a:fld>
            <a:endParaRPr lang="en-US" dirty="0">
              <a:solidFill>
                <a:schemeClr val="bg1"/>
              </a:solidFill>
            </a:endParaRPr>
          </a:p>
        </p:txBody>
      </p:sp>
    </p:spTree>
    <p:extLst>
      <p:ext uri="{BB962C8B-B14F-4D97-AF65-F5344CB8AC3E}">
        <p14:creationId xmlns:p14="http://schemas.microsoft.com/office/powerpoint/2010/main" val="2512273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9" y="325619"/>
            <a:ext cx="11717661"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Program Purpose</a:t>
            </a:r>
          </a:p>
        </p:txBody>
      </p:sp>
      <p:sp>
        <p:nvSpPr>
          <p:cNvPr id="9" name="Rectangle 8"/>
          <p:cNvSpPr/>
          <p:nvPr/>
        </p:nvSpPr>
        <p:spPr>
          <a:xfrm>
            <a:off x="312845" y="1176768"/>
            <a:ext cx="11361413" cy="5355613"/>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228600" marR="0" lvl="0" indent="-2286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kumimoji="0" lang="en-US" sz="2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Allows the Social Security Administration (SSA) to enter into cooperative agreements with non-federal entities who have the interest and ability to identify, operate, and evaluate interventional research and evaluation through cooperative agreements. </a:t>
            </a:r>
          </a:p>
          <a:p>
            <a:pPr marL="228600" marR="0" lvl="1" indent="-2286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kumimoji="0" lang="en-US" sz="26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228600" marR="0" lvl="1" indent="-2286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Interventional research, which ICAP will fund, is used to evaluate the efficacy of specific treatments or preventative measures, such as new service models or policy alternatives, to achieve specific outcomes.</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4</a:t>
            </a:fld>
            <a:endParaRPr lang="en-US" dirty="0">
              <a:solidFill>
                <a:schemeClr val="bg1"/>
              </a:solidFill>
            </a:endParaRPr>
          </a:p>
        </p:txBody>
      </p:sp>
    </p:spTree>
    <p:extLst>
      <p:ext uri="{BB962C8B-B14F-4D97-AF65-F5344CB8AC3E}">
        <p14:creationId xmlns:p14="http://schemas.microsoft.com/office/powerpoint/2010/main" val="2901192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9" y="325619"/>
            <a:ext cx="11717661"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Priority Topics of Interest (Slide 1 of 2)</a:t>
            </a:r>
          </a:p>
        </p:txBody>
      </p:sp>
      <p:sp>
        <p:nvSpPr>
          <p:cNvPr id="9" name="Rectangle 8"/>
          <p:cNvSpPr/>
          <p:nvPr/>
        </p:nvSpPr>
        <p:spPr>
          <a:xfrm>
            <a:off x="237169" y="1092090"/>
            <a:ext cx="11361413" cy="5355613"/>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a:lnSpc>
                <a:spcPct val="107000"/>
              </a:lnSpc>
              <a:spcAft>
                <a:spcPts val="800"/>
              </a:spcAft>
              <a:defRPr/>
            </a:pPr>
            <a:endParaRPr lang="en-US" sz="1200" dirty="0">
              <a:solidFill>
                <a:prstClr val="black"/>
              </a:solidFill>
              <a:latin typeface="Calibri" panose="020F0502020204030204" pitchFamily="34" charset="0"/>
              <a:cs typeface="Times New Roman" panose="02020603050405020304" pitchFamily="18" charset="0"/>
            </a:endParaRPr>
          </a:p>
          <a:p>
            <a:pPr>
              <a:lnSpc>
                <a:spcPct val="107000"/>
              </a:lnSpc>
              <a:spcAft>
                <a:spcPts val="800"/>
              </a:spcAft>
              <a:defRPr/>
            </a:pPr>
            <a:r>
              <a:rPr lang="en-US" sz="2400" dirty="0">
                <a:solidFill>
                  <a:prstClr val="black"/>
                </a:solidFill>
                <a:latin typeface="Calibri" panose="020F0502020204030204" pitchFamily="34" charset="0"/>
                <a:cs typeface="Times New Roman" panose="02020603050405020304" pitchFamily="18" charset="0"/>
              </a:rPr>
              <a:t>Proposals must address goals under at least one of the five (5) following priority topics. Proposals should identify the priority topic(s) the proposed intervention(s) will address and explain how the intervention would address the priority topic(s).</a:t>
            </a:r>
          </a:p>
          <a:p>
            <a:pPr>
              <a:lnSpc>
                <a:spcPct val="107000"/>
              </a:lnSpc>
              <a:spcAft>
                <a:spcPts val="800"/>
              </a:spcAft>
              <a:defRPr/>
            </a:pPr>
            <a:endParaRPr lang="en-US" sz="2400" dirty="0">
              <a:solidFill>
                <a:prstClr val="black"/>
              </a:solidFill>
              <a:latin typeface="Calibri" panose="020F0502020204030204" pitchFamily="34" charset="0"/>
              <a:cs typeface="Times New Roman" panose="02020603050405020304" pitchFamily="18" charset="0"/>
            </a:endParaRPr>
          </a:p>
          <a:p>
            <a:pPr>
              <a:lnSpc>
                <a:spcPct val="107000"/>
              </a:lnSpc>
              <a:spcAft>
                <a:spcPts val="800"/>
              </a:spcAft>
              <a:defRPr/>
            </a:pPr>
            <a:r>
              <a:rPr lang="en-US" sz="2800" dirty="0">
                <a:solidFill>
                  <a:prstClr val="black"/>
                </a:solidFill>
                <a:latin typeface="Calibri" panose="020F0502020204030204" pitchFamily="34" charset="0"/>
                <a:cs typeface="Times New Roman" panose="02020603050405020304" pitchFamily="18" charset="0"/>
              </a:rPr>
              <a:t>1.  Eliminating the structural barriers in the labor market for people with 	disabilities and other underserved communities.  </a:t>
            </a:r>
          </a:p>
          <a:p>
            <a:pPr>
              <a:lnSpc>
                <a:spcPct val="107000"/>
              </a:lnSpc>
              <a:spcAft>
                <a:spcPts val="800"/>
              </a:spcAft>
              <a:defRPr/>
            </a:pPr>
            <a:r>
              <a:rPr lang="en-US" sz="2800" dirty="0">
                <a:solidFill>
                  <a:prstClr val="black"/>
                </a:solidFill>
                <a:latin typeface="Calibri" panose="020F0502020204030204" pitchFamily="34" charset="0"/>
                <a:cs typeface="Times New Roman" panose="02020603050405020304" pitchFamily="18" charset="0"/>
              </a:rPr>
              <a:t>2.  Increasing employment and promoting self-sufficiency by helping people 	with disabilities enter, stay in, or return to the labor force, including 	transition-age youth. </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5</a:t>
            </a:fld>
            <a:endParaRPr lang="en-US" dirty="0">
              <a:solidFill>
                <a:schemeClr val="bg1"/>
              </a:solidFill>
            </a:endParaRPr>
          </a:p>
        </p:txBody>
      </p:sp>
    </p:spTree>
    <p:extLst>
      <p:ext uri="{BB962C8B-B14F-4D97-AF65-F5344CB8AC3E}">
        <p14:creationId xmlns:p14="http://schemas.microsoft.com/office/powerpoint/2010/main" val="3668481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9" y="325619"/>
            <a:ext cx="11717661"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Priority Topics of Interest (Slide 2 of 2)</a:t>
            </a:r>
          </a:p>
        </p:txBody>
      </p:sp>
      <p:sp>
        <p:nvSpPr>
          <p:cNvPr id="9" name="Rectangle 8"/>
          <p:cNvSpPr/>
          <p:nvPr/>
        </p:nvSpPr>
        <p:spPr>
          <a:xfrm>
            <a:off x="237169" y="1092090"/>
            <a:ext cx="11361413" cy="5355613"/>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a:lnSpc>
                <a:spcPct val="107000"/>
              </a:lnSpc>
              <a:spcAft>
                <a:spcPts val="800"/>
              </a:spcAft>
              <a:defRPr/>
            </a:pPr>
            <a:endParaRPr lang="en-US" sz="1200" dirty="0">
              <a:solidFill>
                <a:prstClr val="black"/>
              </a:solidFill>
              <a:latin typeface="Calibri" panose="020F0502020204030204" pitchFamily="34" charset="0"/>
              <a:cs typeface="Times New Roman" panose="02020603050405020304" pitchFamily="18" charset="0"/>
            </a:endParaRPr>
          </a:p>
          <a:p>
            <a:pPr>
              <a:lnSpc>
                <a:spcPct val="107000"/>
              </a:lnSpc>
              <a:spcAft>
                <a:spcPts val="800"/>
              </a:spcAft>
              <a:defRPr/>
            </a:pPr>
            <a:r>
              <a:rPr lang="en-US" sz="2800" dirty="0">
                <a:solidFill>
                  <a:prstClr val="black"/>
                </a:solidFill>
                <a:latin typeface="Calibri" panose="020F0502020204030204" pitchFamily="34" charset="0"/>
                <a:cs typeface="Times New Roman" panose="02020603050405020304" pitchFamily="18" charset="0"/>
              </a:rPr>
              <a:t>3.  Coordinating planning between private and public human services 	agencies to improve the administration and effectiveness of the DI, SSI, 	and related programs. </a:t>
            </a:r>
          </a:p>
          <a:p>
            <a:pPr>
              <a:lnSpc>
                <a:spcPct val="107000"/>
              </a:lnSpc>
              <a:spcAft>
                <a:spcPts val="800"/>
              </a:spcAft>
              <a:defRPr/>
            </a:pPr>
            <a:r>
              <a:rPr lang="en-US" sz="2800" dirty="0">
                <a:solidFill>
                  <a:prstClr val="black"/>
                </a:solidFill>
                <a:latin typeface="Calibri" panose="020F0502020204030204" pitchFamily="34" charset="0"/>
                <a:cs typeface="Times New Roman" panose="02020603050405020304" pitchFamily="18" charset="0"/>
              </a:rPr>
              <a:t>4.  Assisting claimants in underserved communities </a:t>
            </a:r>
            <a:r>
              <a:rPr lang="en-US" sz="2800" dirty="0">
                <a:solidFill>
                  <a:schemeClr val="tx1"/>
                </a:solidFill>
                <a:latin typeface="Calibri" panose="020F0502020204030204" pitchFamily="34" charset="0"/>
                <a:cs typeface="Times New Roman" panose="02020603050405020304" pitchFamily="18" charset="0"/>
              </a:rPr>
              <a:t>to </a:t>
            </a:r>
            <a:r>
              <a:rPr lang="en-US" sz="2800" dirty="0">
                <a:solidFill>
                  <a:prstClr val="black"/>
                </a:solidFill>
                <a:latin typeface="Calibri" panose="020F0502020204030204" pitchFamily="34" charset="0"/>
                <a:cs typeface="Times New Roman" panose="02020603050405020304" pitchFamily="18" charset="0"/>
              </a:rPr>
              <a:t>apply for or appeal 	decisions on claims for DI and SSI benefits; and </a:t>
            </a:r>
          </a:p>
          <a:p>
            <a:pPr>
              <a:lnSpc>
                <a:spcPct val="107000"/>
              </a:lnSpc>
              <a:spcAft>
                <a:spcPts val="800"/>
              </a:spcAft>
              <a:defRPr/>
            </a:pPr>
            <a:r>
              <a:rPr lang="en-US" sz="2800" dirty="0">
                <a:solidFill>
                  <a:prstClr val="black"/>
                </a:solidFill>
                <a:latin typeface="Calibri" panose="020F0502020204030204" pitchFamily="34" charset="0"/>
                <a:cs typeface="Times New Roman" panose="02020603050405020304" pitchFamily="18" charset="0"/>
              </a:rPr>
              <a:t>5.  Conducting outreach to people with disabilities who are potentially 	eligible to receive SSI.</a:t>
            </a:r>
          </a:p>
          <a:p>
            <a:endParaRPr lang="en-US" dirty="0"/>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6</a:t>
            </a:fld>
            <a:endParaRPr lang="en-US" dirty="0">
              <a:solidFill>
                <a:schemeClr val="bg1"/>
              </a:solidFill>
            </a:endParaRPr>
          </a:p>
        </p:txBody>
      </p:sp>
    </p:spTree>
    <p:extLst>
      <p:ext uri="{BB962C8B-B14F-4D97-AF65-F5344CB8AC3E}">
        <p14:creationId xmlns:p14="http://schemas.microsoft.com/office/powerpoint/2010/main" val="3164233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C183D7F6-B498-43B3-948B-1728B52AA6E4}">
                <adec:decorative xmlns:adec="http://schemas.microsoft.com/office/drawing/2017/decorative" val="0"/>
              </a:ext>
            </a:extLst>
          </p:cNvPr>
          <p:cNvSpPr txBox="1">
            <a:spLocks noGrp="1"/>
          </p:cNvSpPr>
          <p:nvPr>
            <p:ph type="title" idx="4294967295"/>
          </p:nvPr>
        </p:nvSpPr>
        <p:spPr>
          <a:xfrm>
            <a:off x="237167" y="492443"/>
            <a:ext cx="1158728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Type of Award – Cooperative Agreements</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7</a:t>
            </a:fld>
            <a:endParaRPr lang="en-US" dirty="0">
              <a:solidFill>
                <a:schemeClr val="bg1"/>
              </a:solidFill>
            </a:endParaRPr>
          </a:p>
        </p:txBody>
      </p:sp>
      <p:sp>
        <p:nvSpPr>
          <p:cNvPr id="14" name="Rectangle 13">
            <a:extLst>
              <a:ext uri="{FF2B5EF4-FFF2-40B4-BE49-F238E27FC236}">
                <a16:creationId xmlns:a16="http://schemas.microsoft.com/office/drawing/2014/main" id="{775E93C4-8BEE-48A9-A60A-053AEDA72C7D}"/>
              </a:ext>
            </a:extLst>
          </p:cNvPr>
          <p:cNvSpPr/>
          <p:nvPr/>
        </p:nvSpPr>
        <p:spPr>
          <a:xfrm>
            <a:off x="265290" y="1141525"/>
            <a:ext cx="11361413" cy="5224032"/>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228600" lvl="1" indent="-228600">
              <a:lnSpc>
                <a:spcPct val="107000"/>
              </a:lnSpc>
              <a:spcAft>
                <a:spcPts val="800"/>
              </a:spcAft>
              <a:buFont typeface="Arial" panose="020B0604020202020204" pitchFamily="34" charset="0"/>
              <a:buChar char="•"/>
              <a:defRPr/>
            </a:pPr>
            <a:endParaRPr lang="en-US" sz="2400" dirty="0">
              <a:solidFill>
                <a:prstClr val="black"/>
              </a:solidFill>
              <a:latin typeface="Calibri" panose="020F0502020204030204" pitchFamily="34" charset="0"/>
              <a:cs typeface="Times New Roman" panose="02020603050405020304" pitchFamily="18" charset="0"/>
            </a:endParaRPr>
          </a:p>
          <a:p>
            <a:pPr marL="228600" lvl="1"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Are legal financial assistance instruments between a Federal agency (in this case SSA) and a non-Federal entity when substantial involvement between the two entities is required.</a:t>
            </a:r>
          </a:p>
          <a:p>
            <a:pPr marL="228600" lvl="1" indent="-228600">
              <a:lnSpc>
                <a:spcPct val="107000"/>
              </a:lnSpc>
              <a:spcAft>
                <a:spcPts val="800"/>
              </a:spcAft>
              <a:buFont typeface="Arial" panose="020B0604020202020204" pitchFamily="34" charset="0"/>
              <a:buChar char="•"/>
              <a:defRPr/>
            </a:pPr>
            <a:endParaRPr lang="en-US" sz="2400" dirty="0">
              <a:solidFill>
                <a:prstClr val="black"/>
              </a:solidFill>
              <a:latin typeface="Calibri" panose="020F0502020204030204" pitchFamily="34" charset="0"/>
              <a:cs typeface="Times New Roman" panose="02020603050405020304" pitchFamily="18" charset="0"/>
            </a:endParaRPr>
          </a:p>
          <a:p>
            <a:pPr marL="228600" lvl="1"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Require close cooperation and coordination between SSA and the awardees. </a:t>
            </a:r>
          </a:p>
          <a:p>
            <a:pPr marL="228600" lvl="1" indent="-228600">
              <a:lnSpc>
                <a:spcPct val="107000"/>
              </a:lnSpc>
              <a:spcAft>
                <a:spcPts val="800"/>
              </a:spcAft>
              <a:buFont typeface="Arial" panose="020B0604020202020204" pitchFamily="34" charset="0"/>
              <a:buChar char="•"/>
              <a:defRPr/>
            </a:pPr>
            <a:endParaRPr lang="en-US" sz="2400" dirty="0">
              <a:solidFill>
                <a:prstClr val="black"/>
              </a:solidFill>
              <a:latin typeface="Calibri" panose="020F0502020204030204" pitchFamily="34" charset="0"/>
              <a:cs typeface="Times New Roman" panose="02020603050405020304" pitchFamily="18" charset="0"/>
            </a:endParaRPr>
          </a:p>
          <a:p>
            <a:pPr marL="228600" lvl="1"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SSA will have substantial involvement in the administration of the cooperative agreement, and SSA’s input and approval are required before conducting most activities.</a:t>
            </a:r>
          </a:p>
          <a:p>
            <a:pPr marL="685800" lvl="2" indent="-228600">
              <a:lnSpc>
                <a:spcPct val="107000"/>
              </a:lnSpc>
              <a:spcAft>
                <a:spcPts val="800"/>
              </a:spcAft>
              <a:buFont typeface="Arial" panose="020B0604020202020204" pitchFamily="34" charset="0"/>
              <a:buChar char="•"/>
              <a:defRPr/>
            </a:pPr>
            <a:endParaRPr lang="en-US" sz="2400" dirty="0">
              <a:solidFill>
                <a:prstClr val="black"/>
              </a:solidFill>
              <a:latin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11506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9" y="492443"/>
            <a:ext cx="11717661"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Amount of Award</a:t>
            </a:r>
          </a:p>
        </p:txBody>
      </p:sp>
      <p:sp>
        <p:nvSpPr>
          <p:cNvPr id="9" name="Rectangle 8"/>
          <p:cNvSpPr/>
          <p:nvPr/>
        </p:nvSpPr>
        <p:spPr>
          <a:xfrm>
            <a:off x="312845" y="1176767"/>
            <a:ext cx="11361413" cy="5188789"/>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228600" indent="-228600">
              <a:spcAft>
                <a:spcPts val="800"/>
              </a:spcAft>
              <a:buFont typeface="Arial" panose="020B0604020202020204" pitchFamily="34" charset="0"/>
              <a:buChar char="•"/>
              <a:defRPr/>
            </a:pPr>
            <a:endParaRPr lang="en-US" sz="2400" dirty="0">
              <a:solidFill>
                <a:prstClr val="black"/>
              </a:solidFill>
              <a:latin typeface="Calibri" panose="020F0502020204030204" pitchFamily="34" charset="0"/>
              <a:cs typeface="Times New Roman" panose="02020603050405020304" pitchFamily="18" charset="0"/>
            </a:endParaRPr>
          </a:p>
          <a:p>
            <a:pPr marL="228600" indent="-228600">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Level of funding based on the type of intervention: </a:t>
            </a:r>
          </a:p>
          <a:p>
            <a:pPr marL="685800" lvl="1"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Determination of whether a proposed project is a causal intervention or a feasibility intervention will be based on the level of causal evidence the chosen study design is likely to produce, as well as any existing causal evidence for the proposed intervention.</a:t>
            </a:r>
          </a:p>
          <a:p>
            <a:pPr marL="685800" lvl="1"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Causal evidence or high likelihood of producing causal evidence – Up to $3 million</a:t>
            </a:r>
          </a:p>
          <a:p>
            <a:pPr marL="685800" lvl="1"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No causal evidence or less rigorous causal design – Up to $1.5 million</a:t>
            </a:r>
          </a:p>
          <a:p>
            <a:pPr marL="228600" indent="-228600">
              <a:lnSpc>
                <a:spcPct val="107000"/>
              </a:lnSpc>
              <a:spcAft>
                <a:spcPts val="800"/>
              </a:spcAft>
              <a:buFont typeface="Arial" panose="020B0604020202020204" pitchFamily="34" charset="0"/>
              <a:buChar char="•"/>
              <a:defRPr/>
            </a:pPr>
            <a:r>
              <a:rPr lang="en-US" sz="2400" dirty="0">
                <a:solidFill>
                  <a:prstClr val="black"/>
                </a:solidFill>
                <a:latin typeface="Calibri" panose="020F0502020204030204" pitchFamily="34" charset="0"/>
                <a:cs typeface="Times New Roman" panose="02020603050405020304" pitchFamily="18" charset="0"/>
              </a:rPr>
              <a:t>Applications with budgets that include expectations of funding from SSA exceeding the ceiling will be deemed non-responsive and will not be considered. </a:t>
            </a:r>
          </a:p>
          <a:p>
            <a:endParaRPr lang="en-US" dirty="0"/>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8</a:t>
            </a:fld>
            <a:endParaRPr lang="en-US" dirty="0">
              <a:solidFill>
                <a:schemeClr val="bg1"/>
              </a:solidFill>
            </a:endParaRPr>
          </a:p>
        </p:txBody>
      </p:sp>
    </p:spTree>
    <p:extLst>
      <p:ext uri="{BB962C8B-B14F-4D97-AF65-F5344CB8AC3E}">
        <p14:creationId xmlns:p14="http://schemas.microsoft.com/office/powerpoint/2010/main" val="4003531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37169" y="492443"/>
            <a:ext cx="11717661"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n-ea"/>
                <a:cs typeface="Arial"/>
              </a:rPr>
              <a:t>Period of Performance</a:t>
            </a:r>
          </a:p>
        </p:txBody>
      </p:sp>
      <p:sp>
        <p:nvSpPr>
          <p:cNvPr id="9" name="Rectangle 8"/>
          <p:cNvSpPr/>
          <p:nvPr/>
        </p:nvSpPr>
        <p:spPr>
          <a:xfrm>
            <a:off x="237169" y="1176768"/>
            <a:ext cx="11361413" cy="5188789"/>
          </a:xfrm>
          <a:prstGeom prst="rect">
            <a:avLst/>
          </a:prstGeom>
          <a:solidFill>
            <a:schemeClr val="accent5">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rgbClr r="0" g="0" b="0"/>
          </a:lnRef>
          <a:fillRef idx="1">
            <a:scrgbClr r="0" g="0" b="0"/>
          </a:fillRef>
          <a:effectRef idx="0">
            <a:scrgbClr r="0" g="0" b="0"/>
          </a:effectRef>
          <a:fontRef idx="minor">
            <a:schemeClr val="lt1"/>
          </a:fontRef>
        </p:style>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srgbClr val="363636"/>
              </a:solidFill>
              <a:effectLst/>
              <a:uLnTx/>
              <a:uFillTx/>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363636"/>
                </a:solidFill>
                <a:effectLst/>
                <a:uLnTx/>
                <a:uFillTx/>
                <a:ea typeface="+mn-ea"/>
                <a:cs typeface="+mn-cs"/>
              </a:rPr>
              <a:t>One base year with the option to fund up to four (minimum two) additional years of the project.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363636"/>
                </a:solidFill>
                <a:effectLst/>
                <a:uLnTx/>
                <a:uFillTx/>
                <a:ea typeface="+mn-ea"/>
                <a:cs typeface="+mn-cs"/>
              </a:rPr>
              <a:t>One-year base period of each cooperative agreement will support the development of data sharing agreements; review and approval of information security documentation; review and approval of the information collection package as required by the </a:t>
            </a:r>
            <a:r>
              <a:rPr lang="en-US" sz="2400" dirty="0">
                <a:solidFill>
                  <a:srgbClr val="363636"/>
                </a:solidFill>
              </a:rPr>
              <a:t>Paperwork Reduction Act</a:t>
            </a:r>
            <a:r>
              <a:rPr kumimoji="0" lang="en-US" sz="2400" b="0" i="0" u="none" strike="noStrike" kern="1200" cap="none" spc="0" normalizeH="0" baseline="0" noProof="0" dirty="0">
                <a:ln>
                  <a:noFill/>
                </a:ln>
                <a:solidFill>
                  <a:srgbClr val="363636"/>
                </a:solidFill>
                <a:effectLst/>
                <a:uLnTx/>
                <a:uFillTx/>
                <a:ea typeface="+mn-ea"/>
                <a:cs typeface="+mn-cs"/>
              </a:rPr>
              <a:t>, and other administrative aspects of the agreement. </a:t>
            </a:r>
            <a:endParaRPr kumimoji="0" lang="en-US" sz="2800" b="0" i="0" u="none" strike="noStrike" kern="1200" cap="none" spc="0" normalizeH="0" baseline="0" noProof="0" dirty="0">
              <a:ln>
                <a:noFill/>
              </a:ln>
              <a:solidFill>
                <a:srgbClr val="363636"/>
              </a:solidFill>
              <a:effectLst/>
              <a:uLnTx/>
              <a:uFillTx/>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363636"/>
                </a:solidFill>
                <a:effectLst/>
                <a:uLnTx/>
                <a:uFillTx/>
                <a:ea typeface="+mn-ea"/>
                <a:cs typeface="+mn-cs"/>
              </a:rPr>
              <a:t>Base year spending (i.e., the spending for the first year of the award) for either study type should be no more than $250,000 or 10% of the total budget, whichever is greater.</a:t>
            </a:r>
          </a:p>
        </p:txBody>
      </p:sp>
      <p:sp>
        <p:nvSpPr>
          <p:cNvPr id="12" name="Slide Number Placeholder 5"/>
          <p:cNvSpPr txBox="1">
            <a:spLocks/>
          </p:cNvSpPr>
          <p:nvPr/>
        </p:nvSpPr>
        <p:spPr>
          <a:xfrm>
            <a:off x="11824447" y="6629400"/>
            <a:ext cx="367553" cy="225331"/>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61118A4-7D2B-4F12-941A-3B611F0E35CE}" type="slidenum">
              <a:rPr lang="en-US" smtClean="0">
                <a:solidFill>
                  <a:schemeClr val="bg1"/>
                </a:solidFill>
              </a:rPr>
              <a:pPr/>
              <a:t>9</a:t>
            </a:fld>
            <a:endParaRPr lang="en-US" dirty="0">
              <a:solidFill>
                <a:schemeClr val="bg1"/>
              </a:solidFill>
            </a:endParaRPr>
          </a:p>
        </p:txBody>
      </p:sp>
    </p:spTree>
    <p:extLst>
      <p:ext uri="{BB962C8B-B14F-4D97-AF65-F5344CB8AC3E}">
        <p14:creationId xmlns:p14="http://schemas.microsoft.com/office/powerpoint/2010/main" val="1353338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lcf76f155ced4ddcb4097134ff3c332f xmlns="e26f3867-1dcd-4cf1-af58-28bba0b80ccf">
      <Terms xmlns="http://schemas.microsoft.com/office/infopath/2007/PartnerControls"/>
    </lcf76f155ced4ddcb4097134ff3c332f>
    <TaxCatchAll xmlns="d0f9bf0b-357f-4ce7-8659-5526a26b3a1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8958E234F488E4BAE648F65E8684B67" ma:contentTypeVersion="15" ma:contentTypeDescription="Create a new document." ma:contentTypeScope="" ma:versionID="487186de7c3b5c98285a4e6fa311bebd">
  <xsd:schema xmlns:xsd="http://www.w3.org/2001/XMLSchema" xmlns:xs="http://www.w3.org/2001/XMLSchema" xmlns:p="http://schemas.microsoft.com/office/2006/metadata/properties" xmlns:ns1="http://schemas.microsoft.com/sharepoint/v3" xmlns:ns3="e26f3867-1dcd-4cf1-af58-28bba0b80ccf" xmlns:ns4="d0f9bf0b-357f-4ce7-8659-5526a26b3a16" targetNamespace="http://schemas.microsoft.com/office/2006/metadata/properties" ma:root="true" ma:fieldsID="23c7c6fa85c12851c934bae5e136e20b" ns1:_="" ns3:_="" ns4:_="">
    <xsd:import namespace="http://schemas.microsoft.com/sharepoint/v3"/>
    <xsd:import namespace="e26f3867-1dcd-4cf1-af58-28bba0b80ccf"/>
    <xsd:import namespace="d0f9bf0b-357f-4ce7-8659-5526a26b3a16"/>
    <xsd:element name="properties">
      <xsd:complexType>
        <xsd:sequence>
          <xsd:element name="documentManagement">
            <xsd:complexType>
              <xsd:all>
                <xsd:element ref="ns1:PublishingStartDate" minOccurs="0"/>
                <xsd:element ref="ns1:PublishingExpirationDate" minOccurs="0"/>
                <xsd:element ref="ns3:lcf76f155ced4ddcb4097134ff3c332f" minOccurs="0"/>
                <xsd:element ref="ns4:TaxCatchAll" minOccurs="0"/>
                <xsd:element ref="ns3:MediaServiceMetadata" minOccurs="0"/>
                <xsd:element ref="ns3:MediaServiceFastMetadata" minOccurs="0"/>
                <xsd:element ref="ns3:MediaServiceDateTaken"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26f3867-1dcd-4cf1-af58-28bba0b80ccf" elementFormDefault="qualified">
    <xsd:import namespace="http://schemas.microsoft.com/office/2006/documentManagement/types"/>
    <xsd:import namespace="http://schemas.microsoft.com/office/infopath/2007/PartnerControls"/>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0fb2e37a-31f1-4c44-9971-9f95b922df6b" ma:termSetId="09814cd3-568e-fe90-9814-8d621ff8fb84" ma:anchorId="fba54fb3-c3e1-fe81-a776-ca4b69148c4d" ma:open="true" ma:isKeyword="false">
      <xsd:complexType>
        <xsd:sequence>
          <xsd:element ref="pc:Terms" minOccurs="0" maxOccurs="1"/>
        </xsd:sequence>
      </xsd:complex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0f9bf0b-357f-4ce7-8659-5526a26b3a1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4b04f9be-e7a2-48cb-8f70-aa4b8ef64c09}" ma:internalName="TaxCatchAll" ma:showField="CatchAllData" ma:web="d0f9bf0b-357f-4ce7-8659-5526a26b3a1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B39717-BEA6-46BF-9DFB-3723FE77A555}">
  <ds:schemaRefs>
    <ds:schemaRef ds:uri="http://schemas.microsoft.com/office/2006/metadata/properties"/>
    <ds:schemaRef ds:uri="http://schemas.microsoft.com/office/infopath/2007/PartnerControls"/>
    <ds:schemaRef ds:uri="http://schemas.microsoft.com/sharepoint/v3"/>
    <ds:schemaRef ds:uri="e26f3867-1dcd-4cf1-af58-28bba0b80ccf"/>
    <ds:schemaRef ds:uri="d0f9bf0b-357f-4ce7-8659-5526a26b3a16"/>
  </ds:schemaRefs>
</ds:datastoreItem>
</file>

<file path=customXml/itemProps2.xml><?xml version="1.0" encoding="utf-8"?>
<ds:datastoreItem xmlns:ds="http://schemas.openxmlformats.org/officeDocument/2006/customXml" ds:itemID="{87BA9D6C-04EA-4E5A-ADFA-8E93615CF88A}">
  <ds:schemaRefs>
    <ds:schemaRef ds:uri="http://schemas.microsoft.com/sharepoint/v3/contenttype/forms"/>
  </ds:schemaRefs>
</ds:datastoreItem>
</file>

<file path=customXml/itemProps3.xml><?xml version="1.0" encoding="utf-8"?>
<ds:datastoreItem xmlns:ds="http://schemas.openxmlformats.org/officeDocument/2006/customXml" ds:itemID="{28120B96-DA19-465B-AE42-964B74F202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26f3867-1dcd-4cf1-af58-28bba0b80ccf"/>
    <ds:schemaRef ds:uri="d0f9bf0b-357f-4ce7-8659-5526a26b3a1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36298</TotalTime>
  <Words>2594</Words>
  <Application>Microsoft Office PowerPoint</Application>
  <PresentationFormat>Widescreen</PresentationFormat>
  <Paragraphs>380</Paragraphs>
  <Slides>36</Slides>
  <Notes>35</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36</vt:i4>
      </vt:variant>
    </vt:vector>
  </HeadingPairs>
  <TitlesOfParts>
    <vt:vector size="48" baseType="lpstr">
      <vt:lpstr>Arial</vt:lpstr>
      <vt:lpstr>Calibri</vt:lpstr>
      <vt:lpstr>Calibri Light</vt:lpstr>
      <vt:lpstr>Cooper Black</vt:lpstr>
      <vt:lpstr>Verdana</vt:lpstr>
      <vt:lpstr>Wingdings 3</vt:lpstr>
      <vt:lpstr>2_Office Theme</vt:lpstr>
      <vt:lpstr>1_Office Theme</vt:lpstr>
      <vt:lpstr>1_Default Design</vt:lpstr>
      <vt:lpstr>1_Custom Design</vt:lpstr>
      <vt:lpstr>3_Default Design</vt:lpstr>
      <vt:lpstr>5_Office Theme</vt:lpstr>
      <vt:lpstr>Welcome to the Interventional Cooperative Agreement Program Informational Session </vt:lpstr>
      <vt:lpstr>Interventional Cooperative Agreement Program Informational Session</vt:lpstr>
      <vt:lpstr>Request for Applications – Now Open</vt:lpstr>
      <vt:lpstr>Program Purpose</vt:lpstr>
      <vt:lpstr>Priority Topics of Interest (Slide 1 of 2)</vt:lpstr>
      <vt:lpstr>Priority Topics of Interest (Slide 2 of 2)</vt:lpstr>
      <vt:lpstr>Type of Award – Cooperative Agreements</vt:lpstr>
      <vt:lpstr>Amount of Award</vt:lpstr>
      <vt:lpstr>Period of Performance</vt:lpstr>
      <vt:lpstr>Eligible Organizations </vt:lpstr>
      <vt:lpstr>Cost Sharing </vt:lpstr>
      <vt:lpstr>Other Eligibility Considerations </vt:lpstr>
      <vt:lpstr>Notice of Intent to Apply</vt:lpstr>
      <vt:lpstr>Proposal Application Package</vt:lpstr>
      <vt:lpstr>Project Narrative</vt:lpstr>
      <vt:lpstr>Description of Model </vt:lpstr>
      <vt:lpstr>Supporting Evidence</vt:lpstr>
      <vt:lpstr>Federal Clearinghouses</vt:lpstr>
      <vt:lpstr>Evaluation Strategy</vt:lpstr>
      <vt:lpstr>Causal vs. Feasibility</vt:lpstr>
      <vt:lpstr>Evaluation Resources </vt:lpstr>
      <vt:lpstr>Organizational Capacity</vt:lpstr>
      <vt:lpstr>Operational Plan</vt:lpstr>
      <vt:lpstr>Attachments to the Project Narrative - Required</vt:lpstr>
      <vt:lpstr>Attachments to the Project Narrative - Requested</vt:lpstr>
      <vt:lpstr>Application Review Scoring Criteria</vt:lpstr>
      <vt:lpstr>How to Apply</vt:lpstr>
      <vt:lpstr>More About - Grants.gov – Register Early!!!</vt:lpstr>
      <vt:lpstr>How to Apply (Slide 2 of 4)</vt:lpstr>
      <vt:lpstr>How to Apply (Slide 3 of 4)</vt:lpstr>
      <vt:lpstr>How to Apply (Slide 4 of 4)</vt:lpstr>
      <vt:lpstr>A Word About Budget Preparation  Code of Federal Regulations Title 2 Grants and Agreements PART 200 - Uniform Administrative Requirements, Cost Principles and Audit Requirements for Federal Awards  Subpart A - Definitions Subpart B – General Provisions Subpart C - Pre-Federal Award Requirements Grant – Benefits the Public, Contracts the Agency Subpart D - Post Federal Award Requirements Performance Measures, Internal Controls, Budget Revisions Subpart E - Cost Principles</vt:lpstr>
      <vt:lpstr>Subpart E - Cost Principles</vt:lpstr>
      <vt:lpstr>Budget Categories</vt:lpstr>
      <vt:lpstr>Budget Categories, (cont.)</vt:lpstr>
      <vt:lpstr>Questions?</vt:lpstr>
    </vt:vector>
  </TitlesOfParts>
  <Company>Social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OB</dc:creator>
  <cp:lastModifiedBy>Wright, Vince</cp:lastModifiedBy>
  <cp:revision>1637</cp:revision>
  <cp:lastPrinted>2020-03-04T14:11:11Z</cp:lastPrinted>
  <dcterms:created xsi:type="dcterms:W3CDTF">2017-11-14T21:45:49Z</dcterms:created>
  <dcterms:modified xsi:type="dcterms:W3CDTF">2023-06-30T19:23:19Z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1624219770</vt:i4>
  </property>
  <property fmtid="{D5CDD505-2E9C-101B-9397-08002B2CF9AE}" pid="4" name="_EmailSubject">
    <vt:lpwstr>Revised ICAP slides</vt:lpwstr>
  </property>
  <property fmtid="{D5CDD505-2E9C-101B-9397-08002B2CF9AE}" pid="5" name="_AuthorEmail">
    <vt:lpwstr>Vincent.J.Pellegrini@ssa.gov</vt:lpwstr>
  </property>
  <property fmtid="{D5CDD505-2E9C-101B-9397-08002B2CF9AE}" pid="6" name="_AuthorEmailDisplayName">
    <vt:lpwstr>Pellegrini, Vincent J.</vt:lpwstr>
  </property>
  <property fmtid="{D5CDD505-2E9C-101B-9397-08002B2CF9AE}" pid="7" name="_PreviousAdHocReviewCycleID">
    <vt:i4>126788846</vt:i4>
  </property>
  <property fmtid="{D5CDD505-2E9C-101B-9397-08002B2CF9AE}" pid="8" name="ContentTypeId">
    <vt:lpwstr>0x01010058958E234F488E4BAE648F65E8684B67</vt:lpwstr>
  </property>
  <property fmtid="{D5CDD505-2E9C-101B-9397-08002B2CF9AE}" pid="9" name="MediaServiceImageTags">
    <vt:lpwstr/>
  </property>
</Properties>
</file>